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258" r:id="rId6"/>
    <p:sldId id="265" r:id="rId7"/>
    <p:sldId id="260" r:id="rId8"/>
    <p:sldId id="261" r:id="rId9"/>
    <p:sldId id="286" r:id="rId10"/>
    <p:sldId id="285" r:id="rId11"/>
    <p:sldId id="288" r:id="rId12"/>
    <p:sldId id="287" r:id="rId13"/>
    <p:sldId id="294" r:id="rId14"/>
    <p:sldId id="289" r:id="rId15"/>
    <p:sldId id="280" r:id="rId16"/>
    <p:sldId id="268" r:id="rId17"/>
    <p:sldId id="291" r:id="rId18"/>
    <p:sldId id="290" r:id="rId19"/>
    <p:sldId id="292" r:id="rId20"/>
    <p:sldId id="293" r:id="rId21"/>
  </p:sldIdLst>
  <p:sldSz cx="9144000" cy="6858000" type="screen4x3"/>
  <p:notesSz cx="6662738" cy="983297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CC"/>
    <a:srgbClr val="C73238"/>
    <a:srgbClr val="CC3300"/>
    <a:srgbClr val="969696"/>
    <a:srgbClr val="0D6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00" d="100"/>
          <a:sy n="100" d="100"/>
        </p:scale>
        <p:origin x="-21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6614B-BC78-42CA-9FCA-5876B6BF6083}" type="doc">
      <dgm:prSet loTypeId="urn:microsoft.com/office/officeart/2005/8/layout/gear1" loCatId="relationship" qsTypeId="urn:microsoft.com/office/officeart/2005/8/quickstyle/simple1" qsCatId="simple" csTypeId="urn:microsoft.com/office/officeart/2005/8/colors/accent0_1" csCatId="mainScheme" phldr="1"/>
      <dgm:spPr/>
    </dgm:pt>
    <dgm:pt modelId="{B51E9C9D-EC91-41C1-99B0-8428B06DEE0E}">
      <dgm:prSet phldrT="[Text]"/>
      <dgm:spPr>
        <a:solidFill>
          <a:schemeClr val="bg1"/>
        </a:solidFill>
      </dgm:spPr>
      <dgm:t>
        <a:bodyPr/>
        <a:lstStyle/>
        <a:p>
          <a:r>
            <a:rPr lang="sv-SE" dirty="0" smtClean="0"/>
            <a:t>Service</a:t>
          </a:r>
          <a:endParaRPr lang="sv-SE" dirty="0"/>
        </a:p>
      </dgm:t>
    </dgm:pt>
    <dgm:pt modelId="{05154390-C811-47D4-9A58-14B9B7B7AEED}" type="parTrans" cxnId="{FB328BEE-ACB3-4AF4-8282-22DE126A003C}">
      <dgm:prSet/>
      <dgm:spPr/>
      <dgm:t>
        <a:bodyPr/>
        <a:lstStyle/>
        <a:p>
          <a:endParaRPr lang="sv-SE"/>
        </a:p>
      </dgm:t>
    </dgm:pt>
    <dgm:pt modelId="{10B286F0-7A75-46AA-9862-3262A208C005}" type="sibTrans" cxnId="{FB328BEE-ACB3-4AF4-8282-22DE126A003C}">
      <dgm:prSet/>
      <dgm:spPr/>
      <dgm:t>
        <a:bodyPr/>
        <a:lstStyle/>
        <a:p>
          <a:endParaRPr lang="sv-SE"/>
        </a:p>
      </dgm:t>
    </dgm:pt>
    <dgm:pt modelId="{A8D04543-DECD-4B74-AE0A-B22CADD0E470}">
      <dgm:prSet phldrT="[Text]"/>
      <dgm:spPr/>
      <dgm:t>
        <a:bodyPr/>
        <a:lstStyle/>
        <a:p>
          <a:r>
            <a:rPr lang="sv-SE" dirty="0" smtClean="0"/>
            <a:t>Länsteknik</a:t>
          </a:r>
          <a:endParaRPr lang="sv-SE" dirty="0"/>
        </a:p>
      </dgm:t>
    </dgm:pt>
    <dgm:pt modelId="{C338A522-5D24-4551-A4B0-95A1E7525FF1}" type="parTrans" cxnId="{E81C5423-889F-4CE4-A740-D79AC8F20694}">
      <dgm:prSet/>
      <dgm:spPr/>
      <dgm:t>
        <a:bodyPr/>
        <a:lstStyle/>
        <a:p>
          <a:endParaRPr lang="sv-SE"/>
        </a:p>
      </dgm:t>
    </dgm:pt>
    <dgm:pt modelId="{CBBAA328-611D-4D41-9EEB-4F6DD8E11D77}" type="sibTrans" cxnId="{E81C5423-889F-4CE4-A740-D79AC8F20694}">
      <dgm:prSet/>
      <dgm:spPr/>
      <dgm:t>
        <a:bodyPr/>
        <a:lstStyle/>
        <a:p>
          <a:endParaRPr lang="sv-SE"/>
        </a:p>
      </dgm:t>
    </dgm:pt>
    <dgm:pt modelId="{38F0F1EE-979E-4A29-AE3A-35748FB62DDA}">
      <dgm:prSet phldrT="[Text]"/>
      <dgm:spPr/>
      <dgm:t>
        <a:bodyPr/>
        <a:lstStyle/>
        <a:p>
          <a:r>
            <a:rPr lang="sv-SE" dirty="0" smtClean="0"/>
            <a:t>VIS Vård</a:t>
          </a:r>
          <a:endParaRPr lang="sv-SE" dirty="0"/>
        </a:p>
      </dgm:t>
    </dgm:pt>
    <dgm:pt modelId="{EB977699-68BA-40D4-B9B2-A4224EDBFE0F}" type="parTrans" cxnId="{C003E4F5-B2A3-4A27-A683-44C55B8D7993}">
      <dgm:prSet/>
      <dgm:spPr/>
      <dgm:t>
        <a:bodyPr/>
        <a:lstStyle/>
        <a:p>
          <a:endParaRPr lang="sv-SE"/>
        </a:p>
      </dgm:t>
    </dgm:pt>
    <dgm:pt modelId="{3A5A8140-7752-486A-AB39-605A63CDA40A}" type="sibTrans" cxnId="{C003E4F5-B2A3-4A27-A683-44C55B8D7993}">
      <dgm:prSet/>
      <dgm:spPr/>
      <dgm:t>
        <a:bodyPr/>
        <a:lstStyle/>
        <a:p>
          <a:endParaRPr lang="sv-SE"/>
        </a:p>
      </dgm:t>
    </dgm:pt>
    <dgm:pt modelId="{C40A456E-7A2F-4F86-8812-D78AC17CE62D}" type="pres">
      <dgm:prSet presAssocID="{3AE6614B-BC78-42CA-9FCA-5876B6BF608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F4276EC-28ED-4B4C-BCFF-F2707421C333}" type="pres">
      <dgm:prSet presAssocID="{B51E9C9D-EC91-41C1-99B0-8428B06DEE0E}" presName="gear1" presStyleLbl="node1" presStyleIdx="0" presStyleCnt="3" custScaleX="79998" custScaleY="74925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7F9FEC9-6E38-496B-B9FA-5691C180689F}" type="pres">
      <dgm:prSet presAssocID="{B51E9C9D-EC91-41C1-99B0-8428B06DEE0E}" presName="gear1srcNode" presStyleLbl="node1" presStyleIdx="0" presStyleCnt="3"/>
      <dgm:spPr/>
      <dgm:t>
        <a:bodyPr/>
        <a:lstStyle/>
        <a:p>
          <a:endParaRPr lang="sv-SE"/>
        </a:p>
      </dgm:t>
    </dgm:pt>
    <dgm:pt modelId="{F93D4D11-19CF-4ADA-A30B-8A1CC4F19537}" type="pres">
      <dgm:prSet presAssocID="{B51E9C9D-EC91-41C1-99B0-8428B06DEE0E}" presName="gear1dstNode" presStyleLbl="node1" presStyleIdx="0" presStyleCnt="3"/>
      <dgm:spPr/>
      <dgm:t>
        <a:bodyPr/>
        <a:lstStyle/>
        <a:p>
          <a:endParaRPr lang="sv-SE"/>
        </a:p>
      </dgm:t>
    </dgm:pt>
    <dgm:pt modelId="{1D0910BC-053F-482B-B49B-329A308C500C}" type="pres">
      <dgm:prSet presAssocID="{A8D04543-DECD-4B74-AE0A-B22CADD0E47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E25B9CE-44CE-4C7F-BD3E-53947E91059B}" type="pres">
      <dgm:prSet presAssocID="{A8D04543-DECD-4B74-AE0A-B22CADD0E470}" presName="gear2srcNode" presStyleLbl="node1" presStyleIdx="1" presStyleCnt="3"/>
      <dgm:spPr/>
      <dgm:t>
        <a:bodyPr/>
        <a:lstStyle/>
        <a:p>
          <a:endParaRPr lang="sv-SE"/>
        </a:p>
      </dgm:t>
    </dgm:pt>
    <dgm:pt modelId="{238EEEDE-F5CC-44CD-87BD-8C46FF2CC26D}" type="pres">
      <dgm:prSet presAssocID="{A8D04543-DECD-4B74-AE0A-B22CADD0E470}" presName="gear2dstNode" presStyleLbl="node1" presStyleIdx="1" presStyleCnt="3"/>
      <dgm:spPr/>
      <dgm:t>
        <a:bodyPr/>
        <a:lstStyle/>
        <a:p>
          <a:endParaRPr lang="sv-SE"/>
        </a:p>
      </dgm:t>
    </dgm:pt>
    <dgm:pt modelId="{F7EB96CD-E131-450D-8875-D04944FBBADB}" type="pres">
      <dgm:prSet presAssocID="{38F0F1EE-979E-4A29-AE3A-35748FB62DDA}" presName="gear3" presStyleLbl="node1" presStyleIdx="2" presStyleCnt="3"/>
      <dgm:spPr/>
      <dgm:t>
        <a:bodyPr/>
        <a:lstStyle/>
        <a:p>
          <a:endParaRPr lang="sv-SE"/>
        </a:p>
      </dgm:t>
    </dgm:pt>
    <dgm:pt modelId="{21BABCC0-B848-4AAD-997D-658BD59D3C29}" type="pres">
      <dgm:prSet presAssocID="{38F0F1EE-979E-4A29-AE3A-35748FB62DD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8C6EF78-2763-4991-87DE-9F15DC661B6D}" type="pres">
      <dgm:prSet presAssocID="{38F0F1EE-979E-4A29-AE3A-35748FB62DDA}" presName="gear3srcNode" presStyleLbl="node1" presStyleIdx="2" presStyleCnt="3"/>
      <dgm:spPr/>
      <dgm:t>
        <a:bodyPr/>
        <a:lstStyle/>
        <a:p>
          <a:endParaRPr lang="sv-SE"/>
        </a:p>
      </dgm:t>
    </dgm:pt>
    <dgm:pt modelId="{490EA838-A48E-4841-88E0-0831E2524EF7}" type="pres">
      <dgm:prSet presAssocID="{38F0F1EE-979E-4A29-AE3A-35748FB62DDA}" presName="gear3dstNode" presStyleLbl="node1" presStyleIdx="2" presStyleCnt="3"/>
      <dgm:spPr/>
      <dgm:t>
        <a:bodyPr/>
        <a:lstStyle/>
        <a:p>
          <a:endParaRPr lang="sv-SE"/>
        </a:p>
      </dgm:t>
    </dgm:pt>
    <dgm:pt modelId="{0AEECB24-D47D-4DEE-9213-8C996F4419EF}" type="pres">
      <dgm:prSet presAssocID="{10B286F0-7A75-46AA-9862-3262A208C005}" presName="connector1" presStyleLbl="sibTrans2D1" presStyleIdx="0" presStyleCnt="3"/>
      <dgm:spPr/>
      <dgm:t>
        <a:bodyPr/>
        <a:lstStyle/>
        <a:p>
          <a:endParaRPr lang="sv-SE"/>
        </a:p>
      </dgm:t>
    </dgm:pt>
    <dgm:pt modelId="{94F1B8CC-5F11-4FA3-8A3C-C53BE3150A82}" type="pres">
      <dgm:prSet presAssocID="{CBBAA328-611D-4D41-9EEB-4F6DD8E11D77}" presName="connector2" presStyleLbl="sibTrans2D1" presStyleIdx="1" presStyleCnt="3"/>
      <dgm:spPr/>
      <dgm:t>
        <a:bodyPr/>
        <a:lstStyle/>
        <a:p>
          <a:endParaRPr lang="sv-SE"/>
        </a:p>
      </dgm:t>
    </dgm:pt>
    <dgm:pt modelId="{89A6CECD-FA45-413C-BCDC-979D3AB1A9F9}" type="pres">
      <dgm:prSet presAssocID="{3A5A8140-7752-486A-AB39-605A63CDA40A}" presName="connector3" presStyleLbl="sibTrans2D1" presStyleIdx="2" presStyleCnt="3"/>
      <dgm:spPr/>
      <dgm:t>
        <a:bodyPr/>
        <a:lstStyle/>
        <a:p>
          <a:endParaRPr lang="sv-SE"/>
        </a:p>
      </dgm:t>
    </dgm:pt>
  </dgm:ptLst>
  <dgm:cxnLst>
    <dgm:cxn modelId="{1B026DFF-F6D7-49E6-80F4-514B64926727}" type="presOf" srcId="{A8D04543-DECD-4B74-AE0A-B22CADD0E470}" destId="{238EEEDE-F5CC-44CD-87BD-8C46FF2CC26D}" srcOrd="2" destOrd="0" presId="urn:microsoft.com/office/officeart/2005/8/layout/gear1"/>
    <dgm:cxn modelId="{FB328BEE-ACB3-4AF4-8282-22DE126A003C}" srcId="{3AE6614B-BC78-42CA-9FCA-5876B6BF6083}" destId="{B51E9C9D-EC91-41C1-99B0-8428B06DEE0E}" srcOrd="0" destOrd="0" parTransId="{05154390-C811-47D4-9A58-14B9B7B7AEED}" sibTransId="{10B286F0-7A75-46AA-9862-3262A208C005}"/>
    <dgm:cxn modelId="{9EF4F256-9E5C-417A-805B-DFC53C94E55E}" type="presOf" srcId="{3AE6614B-BC78-42CA-9FCA-5876B6BF6083}" destId="{C40A456E-7A2F-4F86-8812-D78AC17CE62D}" srcOrd="0" destOrd="0" presId="urn:microsoft.com/office/officeart/2005/8/layout/gear1"/>
    <dgm:cxn modelId="{DD14894B-80F4-4DA0-800C-2CB483694FEF}" type="presOf" srcId="{CBBAA328-611D-4D41-9EEB-4F6DD8E11D77}" destId="{94F1B8CC-5F11-4FA3-8A3C-C53BE3150A82}" srcOrd="0" destOrd="0" presId="urn:microsoft.com/office/officeart/2005/8/layout/gear1"/>
    <dgm:cxn modelId="{C77CAF4D-7812-4807-96AC-950ABEA1DC8B}" type="presOf" srcId="{A8D04543-DECD-4B74-AE0A-B22CADD0E470}" destId="{CE25B9CE-44CE-4C7F-BD3E-53947E91059B}" srcOrd="1" destOrd="0" presId="urn:microsoft.com/office/officeart/2005/8/layout/gear1"/>
    <dgm:cxn modelId="{7FFF6854-5630-4722-97AE-FA7C9ACA333F}" type="presOf" srcId="{3A5A8140-7752-486A-AB39-605A63CDA40A}" destId="{89A6CECD-FA45-413C-BCDC-979D3AB1A9F9}" srcOrd="0" destOrd="0" presId="urn:microsoft.com/office/officeart/2005/8/layout/gear1"/>
    <dgm:cxn modelId="{86510626-338F-4437-8D64-23DD039387D0}" type="presOf" srcId="{A8D04543-DECD-4B74-AE0A-B22CADD0E470}" destId="{1D0910BC-053F-482B-B49B-329A308C500C}" srcOrd="0" destOrd="0" presId="urn:microsoft.com/office/officeart/2005/8/layout/gear1"/>
    <dgm:cxn modelId="{90F36101-5795-43E7-A64A-FB1E96C6D377}" type="presOf" srcId="{38F0F1EE-979E-4A29-AE3A-35748FB62DDA}" destId="{21BABCC0-B848-4AAD-997D-658BD59D3C29}" srcOrd="1" destOrd="0" presId="urn:microsoft.com/office/officeart/2005/8/layout/gear1"/>
    <dgm:cxn modelId="{E81C5423-889F-4CE4-A740-D79AC8F20694}" srcId="{3AE6614B-BC78-42CA-9FCA-5876B6BF6083}" destId="{A8D04543-DECD-4B74-AE0A-B22CADD0E470}" srcOrd="1" destOrd="0" parTransId="{C338A522-5D24-4551-A4B0-95A1E7525FF1}" sibTransId="{CBBAA328-611D-4D41-9EEB-4F6DD8E11D77}"/>
    <dgm:cxn modelId="{160697FF-0218-46DF-BB9F-AD03767CDB41}" type="presOf" srcId="{10B286F0-7A75-46AA-9862-3262A208C005}" destId="{0AEECB24-D47D-4DEE-9213-8C996F4419EF}" srcOrd="0" destOrd="0" presId="urn:microsoft.com/office/officeart/2005/8/layout/gear1"/>
    <dgm:cxn modelId="{E7C35D6D-6A5B-42DF-BF1E-B28D9742AE80}" type="presOf" srcId="{38F0F1EE-979E-4A29-AE3A-35748FB62DDA}" destId="{18C6EF78-2763-4991-87DE-9F15DC661B6D}" srcOrd="2" destOrd="0" presId="urn:microsoft.com/office/officeart/2005/8/layout/gear1"/>
    <dgm:cxn modelId="{34A46ED7-A6BA-4B89-AAF9-564B4CC5F0AA}" type="presOf" srcId="{38F0F1EE-979E-4A29-AE3A-35748FB62DDA}" destId="{490EA838-A48E-4841-88E0-0831E2524EF7}" srcOrd="3" destOrd="0" presId="urn:microsoft.com/office/officeart/2005/8/layout/gear1"/>
    <dgm:cxn modelId="{D1FB38F2-6279-4CB8-8C88-EC1BEF3343C0}" type="presOf" srcId="{B51E9C9D-EC91-41C1-99B0-8428B06DEE0E}" destId="{AF4276EC-28ED-4B4C-BCFF-F2707421C333}" srcOrd="0" destOrd="0" presId="urn:microsoft.com/office/officeart/2005/8/layout/gear1"/>
    <dgm:cxn modelId="{C003E4F5-B2A3-4A27-A683-44C55B8D7993}" srcId="{3AE6614B-BC78-42CA-9FCA-5876B6BF6083}" destId="{38F0F1EE-979E-4A29-AE3A-35748FB62DDA}" srcOrd="2" destOrd="0" parTransId="{EB977699-68BA-40D4-B9B2-A4224EDBFE0F}" sibTransId="{3A5A8140-7752-486A-AB39-605A63CDA40A}"/>
    <dgm:cxn modelId="{9E7F6F1E-7CB1-4D3F-A71E-56BD24BFD8EC}" type="presOf" srcId="{B51E9C9D-EC91-41C1-99B0-8428B06DEE0E}" destId="{07F9FEC9-6E38-496B-B9FA-5691C180689F}" srcOrd="1" destOrd="0" presId="urn:microsoft.com/office/officeart/2005/8/layout/gear1"/>
    <dgm:cxn modelId="{A3016F65-F06F-4133-BD63-8803CC0459B8}" type="presOf" srcId="{B51E9C9D-EC91-41C1-99B0-8428B06DEE0E}" destId="{F93D4D11-19CF-4ADA-A30B-8A1CC4F19537}" srcOrd="2" destOrd="0" presId="urn:microsoft.com/office/officeart/2005/8/layout/gear1"/>
    <dgm:cxn modelId="{5604E892-6690-4550-92C1-CCFA8EF2EF68}" type="presOf" srcId="{38F0F1EE-979E-4A29-AE3A-35748FB62DDA}" destId="{F7EB96CD-E131-450D-8875-D04944FBBADB}" srcOrd="0" destOrd="0" presId="urn:microsoft.com/office/officeart/2005/8/layout/gear1"/>
    <dgm:cxn modelId="{95EA5AE0-F79B-4EA7-9A01-9994E458593D}" type="presParOf" srcId="{C40A456E-7A2F-4F86-8812-D78AC17CE62D}" destId="{AF4276EC-28ED-4B4C-BCFF-F2707421C333}" srcOrd="0" destOrd="0" presId="urn:microsoft.com/office/officeart/2005/8/layout/gear1"/>
    <dgm:cxn modelId="{1CEAF36D-ED53-486F-A277-09DD0C00A279}" type="presParOf" srcId="{C40A456E-7A2F-4F86-8812-D78AC17CE62D}" destId="{07F9FEC9-6E38-496B-B9FA-5691C180689F}" srcOrd="1" destOrd="0" presId="urn:microsoft.com/office/officeart/2005/8/layout/gear1"/>
    <dgm:cxn modelId="{46957033-60DF-49B9-8EB3-76ED921B45DD}" type="presParOf" srcId="{C40A456E-7A2F-4F86-8812-D78AC17CE62D}" destId="{F93D4D11-19CF-4ADA-A30B-8A1CC4F19537}" srcOrd="2" destOrd="0" presId="urn:microsoft.com/office/officeart/2005/8/layout/gear1"/>
    <dgm:cxn modelId="{AD104AC5-41A1-4418-900D-34D8BB924FDA}" type="presParOf" srcId="{C40A456E-7A2F-4F86-8812-D78AC17CE62D}" destId="{1D0910BC-053F-482B-B49B-329A308C500C}" srcOrd="3" destOrd="0" presId="urn:microsoft.com/office/officeart/2005/8/layout/gear1"/>
    <dgm:cxn modelId="{234D0827-83C3-42B0-B6FA-B80999958DBE}" type="presParOf" srcId="{C40A456E-7A2F-4F86-8812-D78AC17CE62D}" destId="{CE25B9CE-44CE-4C7F-BD3E-53947E91059B}" srcOrd="4" destOrd="0" presId="urn:microsoft.com/office/officeart/2005/8/layout/gear1"/>
    <dgm:cxn modelId="{69916E2F-D636-4C67-B8BC-1681A8B008D8}" type="presParOf" srcId="{C40A456E-7A2F-4F86-8812-D78AC17CE62D}" destId="{238EEEDE-F5CC-44CD-87BD-8C46FF2CC26D}" srcOrd="5" destOrd="0" presId="urn:microsoft.com/office/officeart/2005/8/layout/gear1"/>
    <dgm:cxn modelId="{69119943-8A8B-422A-A874-7F6D41AFEE11}" type="presParOf" srcId="{C40A456E-7A2F-4F86-8812-D78AC17CE62D}" destId="{F7EB96CD-E131-450D-8875-D04944FBBADB}" srcOrd="6" destOrd="0" presId="urn:microsoft.com/office/officeart/2005/8/layout/gear1"/>
    <dgm:cxn modelId="{A9339B96-FAA1-4DF9-8D86-DDA8CBE67956}" type="presParOf" srcId="{C40A456E-7A2F-4F86-8812-D78AC17CE62D}" destId="{21BABCC0-B848-4AAD-997D-658BD59D3C29}" srcOrd="7" destOrd="0" presId="urn:microsoft.com/office/officeart/2005/8/layout/gear1"/>
    <dgm:cxn modelId="{0D4552C2-A59D-469E-9A6D-D86564598966}" type="presParOf" srcId="{C40A456E-7A2F-4F86-8812-D78AC17CE62D}" destId="{18C6EF78-2763-4991-87DE-9F15DC661B6D}" srcOrd="8" destOrd="0" presId="urn:microsoft.com/office/officeart/2005/8/layout/gear1"/>
    <dgm:cxn modelId="{A42AA94D-AF0A-47C5-96BC-CBD7D5979179}" type="presParOf" srcId="{C40A456E-7A2F-4F86-8812-D78AC17CE62D}" destId="{490EA838-A48E-4841-88E0-0831E2524EF7}" srcOrd="9" destOrd="0" presId="urn:microsoft.com/office/officeart/2005/8/layout/gear1"/>
    <dgm:cxn modelId="{845E7140-6716-412A-B4DB-B42F7CA21E55}" type="presParOf" srcId="{C40A456E-7A2F-4F86-8812-D78AC17CE62D}" destId="{0AEECB24-D47D-4DEE-9213-8C996F4419EF}" srcOrd="10" destOrd="0" presId="urn:microsoft.com/office/officeart/2005/8/layout/gear1"/>
    <dgm:cxn modelId="{9838FDB6-A329-4F46-A0E2-75E9AC08E3A9}" type="presParOf" srcId="{C40A456E-7A2F-4F86-8812-D78AC17CE62D}" destId="{94F1B8CC-5F11-4FA3-8A3C-C53BE3150A82}" srcOrd="11" destOrd="0" presId="urn:microsoft.com/office/officeart/2005/8/layout/gear1"/>
    <dgm:cxn modelId="{6CA4E3A6-CF36-44BB-AC40-08D773DACAF2}" type="presParOf" srcId="{C40A456E-7A2F-4F86-8812-D78AC17CE62D}" destId="{89A6CECD-FA45-413C-BCDC-979D3AB1A9F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E6614B-BC78-42CA-9FCA-5876B6BF6083}" type="doc">
      <dgm:prSet loTypeId="urn:microsoft.com/office/officeart/2005/8/layout/gear1" loCatId="relationship" qsTypeId="urn:microsoft.com/office/officeart/2005/8/quickstyle/simple1" qsCatId="simple" csTypeId="urn:microsoft.com/office/officeart/2005/8/colors/accent0_2" csCatId="mainScheme" phldr="1"/>
      <dgm:spPr/>
    </dgm:pt>
    <dgm:pt modelId="{B51E9C9D-EC91-41C1-99B0-8428B06DEE0E}">
      <dgm:prSet phldrT="[Text]"/>
      <dgm:spPr/>
      <dgm:t>
        <a:bodyPr/>
        <a:lstStyle/>
        <a:p>
          <a:r>
            <a:rPr lang="sv-SE" dirty="0" smtClean="0"/>
            <a:t>Ögon</a:t>
          </a:r>
          <a:endParaRPr lang="sv-SE" dirty="0"/>
        </a:p>
      </dgm:t>
    </dgm:pt>
    <dgm:pt modelId="{05154390-C811-47D4-9A58-14B9B7B7AEED}" type="parTrans" cxnId="{FB328BEE-ACB3-4AF4-8282-22DE126A003C}">
      <dgm:prSet/>
      <dgm:spPr/>
      <dgm:t>
        <a:bodyPr/>
        <a:lstStyle/>
        <a:p>
          <a:endParaRPr lang="sv-SE"/>
        </a:p>
      </dgm:t>
    </dgm:pt>
    <dgm:pt modelId="{10B286F0-7A75-46AA-9862-3262A208C005}" type="sibTrans" cxnId="{FB328BEE-ACB3-4AF4-8282-22DE126A003C}">
      <dgm:prSet/>
      <dgm:spPr/>
      <dgm:t>
        <a:bodyPr/>
        <a:lstStyle/>
        <a:p>
          <a:endParaRPr lang="sv-SE"/>
        </a:p>
      </dgm:t>
    </dgm:pt>
    <dgm:pt modelId="{A8D04543-DECD-4B74-AE0A-B22CADD0E470}">
      <dgm:prSet phldrT="[Text]"/>
      <dgm:spPr/>
      <dgm:t>
        <a:bodyPr/>
        <a:lstStyle/>
        <a:p>
          <a:r>
            <a:rPr lang="sv-SE" dirty="0" smtClean="0"/>
            <a:t>MT</a:t>
          </a:r>
          <a:endParaRPr lang="sv-SE" dirty="0"/>
        </a:p>
      </dgm:t>
    </dgm:pt>
    <dgm:pt modelId="{C338A522-5D24-4551-A4B0-95A1E7525FF1}" type="parTrans" cxnId="{E81C5423-889F-4CE4-A740-D79AC8F20694}">
      <dgm:prSet/>
      <dgm:spPr/>
      <dgm:t>
        <a:bodyPr/>
        <a:lstStyle/>
        <a:p>
          <a:endParaRPr lang="sv-SE"/>
        </a:p>
      </dgm:t>
    </dgm:pt>
    <dgm:pt modelId="{CBBAA328-611D-4D41-9EEB-4F6DD8E11D77}" type="sibTrans" cxnId="{E81C5423-889F-4CE4-A740-D79AC8F20694}">
      <dgm:prSet/>
      <dgm:spPr/>
      <dgm:t>
        <a:bodyPr/>
        <a:lstStyle/>
        <a:p>
          <a:endParaRPr lang="sv-SE"/>
        </a:p>
      </dgm:t>
    </dgm:pt>
    <dgm:pt modelId="{38F0F1EE-979E-4A29-AE3A-35748FB62DDA}">
      <dgm:prSet phldrT="[Text]"/>
      <dgm:spPr/>
      <dgm:t>
        <a:bodyPr/>
        <a:lstStyle/>
        <a:p>
          <a:r>
            <a:rPr lang="sv-SE" dirty="0" smtClean="0"/>
            <a:t>Projektkontoret</a:t>
          </a:r>
          <a:endParaRPr lang="sv-SE" dirty="0"/>
        </a:p>
      </dgm:t>
    </dgm:pt>
    <dgm:pt modelId="{EB977699-68BA-40D4-B9B2-A4224EDBFE0F}" type="parTrans" cxnId="{C003E4F5-B2A3-4A27-A683-44C55B8D7993}">
      <dgm:prSet/>
      <dgm:spPr/>
      <dgm:t>
        <a:bodyPr/>
        <a:lstStyle/>
        <a:p>
          <a:endParaRPr lang="sv-SE"/>
        </a:p>
      </dgm:t>
    </dgm:pt>
    <dgm:pt modelId="{3A5A8140-7752-486A-AB39-605A63CDA40A}" type="sibTrans" cxnId="{C003E4F5-B2A3-4A27-A683-44C55B8D7993}">
      <dgm:prSet/>
      <dgm:spPr/>
      <dgm:t>
        <a:bodyPr/>
        <a:lstStyle/>
        <a:p>
          <a:endParaRPr lang="sv-SE"/>
        </a:p>
      </dgm:t>
    </dgm:pt>
    <dgm:pt modelId="{C40A456E-7A2F-4F86-8812-D78AC17CE62D}" type="pres">
      <dgm:prSet presAssocID="{3AE6614B-BC78-42CA-9FCA-5876B6BF608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F4276EC-28ED-4B4C-BCFF-F2707421C333}" type="pres">
      <dgm:prSet presAssocID="{B51E9C9D-EC91-41C1-99B0-8428B06DEE0E}" presName="gear1" presStyleLbl="node1" presStyleIdx="0" presStyleCnt="3" custScaleX="79998" custScaleY="74925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7F9FEC9-6E38-496B-B9FA-5691C180689F}" type="pres">
      <dgm:prSet presAssocID="{B51E9C9D-EC91-41C1-99B0-8428B06DEE0E}" presName="gear1srcNode" presStyleLbl="node1" presStyleIdx="0" presStyleCnt="3"/>
      <dgm:spPr/>
      <dgm:t>
        <a:bodyPr/>
        <a:lstStyle/>
        <a:p>
          <a:endParaRPr lang="sv-SE"/>
        </a:p>
      </dgm:t>
    </dgm:pt>
    <dgm:pt modelId="{F93D4D11-19CF-4ADA-A30B-8A1CC4F19537}" type="pres">
      <dgm:prSet presAssocID="{B51E9C9D-EC91-41C1-99B0-8428B06DEE0E}" presName="gear1dstNode" presStyleLbl="node1" presStyleIdx="0" presStyleCnt="3"/>
      <dgm:spPr/>
      <dgm:t>
        <a:bodyPr/>
        <a:lstStyle/>
        <a:p>
          <a:endParaRPr lang="sv-SE"/>
        </a:p>
      </dgm:t>
    </dgm:pt>
    <dgm:pt modelId="{1D0910BC-053F-482B-B49B-329A308C500C}" type="pres">
      <dgm:prSet presAssocID="{A8D04543-DECD-4B74-AE0A-B22CADD0E47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E25B9CE-44CE-4C7F-BD3E-53947E91059B}" type="pres">
      <dgm:prSet presAssocID="{A8D04543-DECD-4B74-AE0A-B22CADD0E470}" presName="gear2srcNode" presStyleLbl="node1" presStyleIdx="1" presStyleCnt="3"/>
      <dgm:spPr/>
      <dgm:t>
        <a:bodyPr/>
        <a:lstStyle/>
        <a:p>
          <a:endParaRPr lang="sv-SE"/>
        </a:p>
      </dgm:t>
    </dgm:pt>
    <dgm:pt modelId="{238EEEDE-F5CC-44CD-87BD-8C46FF2CC26D}" type="pres">
      <dgm:prSet presAssocID="{A8D04543-DECD-4B74-AE0A-B22CADD0E470}" presName="gear2dstNode" presStyleLbl="node1" presStyleIdx="1" presStyleCnt="3"/>
      <dgm:spPr/>
      <dgm:t>
        <a:bodyPr/>
        <a:lstStyle/>
        <a:p>
          <a:endParaRPr lang="sv-SE"/>
        </a:p>
      </dgm:t>
    </dgm:pt>
    <dgm:pt modelId="{F7EB96CD-E131-450D-8875-D04944FBBADB}" type="pres">
      <dgm:prSet presAssocID="{38F0F1EE-979E-4A29-AE3A-35748FB62DDA}" presName="gear3" presStyleLbl="node1" presStyleIdx="2" presStyleCnt="3"/>
      <dgm:spPr/>
      <dgm:t>
        <a:bodyPr/>
        <a:lstStyle/>
        <a:p>
          <a:endParaRPr lang="sv-SE"/>
        </a:p>
      </dgm:t>
    </dgm:pt>
    <dgm:pt modelId="{21BABCC0-B848-4AAD-997D-658BD59D3C29}" type="pres">
      <dgm:prSet presAssocID="{38F0F1EE-979E-4A29-AE3A-35748FB62DD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8C6EF78-2763-4991-87DE-9F15DC661B6D}" type="pres">
      <dgm:prSet presAssocID="{38F0F1EE-979E-4A29-AE3A-35748FB62DDA}" presName="gear3srcNode" presStyleLbl="node1" presStyleIdx="2" presStyleCnt="3"/>
      <dgm:spPr/>
      <dgm:t>
        <a:bodyPr/>
        <a:lstStyle/>
        <a:p>
          <a:endParaRPr lang="sv-SE"/>
        </a:p>
      </dgm:t>
    </dgm:pt>
    <dgm:pt modelId="{490EA838-A48E-4841-88E0-0831E2524EF7}" type="pres">
      <dgm:prSet presAssocID="{38F0F1EE-979E-4A29-AE3A-35748FB62DDA}" presName="gear3dstNode" presStyleLbl="node1" presStyleIdx="2" presStyleCnt="3"/>
      <dgm:spPr/>
      <dgm:t>
        <a:bodyPr/>
        <a:lstStyle/>
        <a:p>
          <a:endParaRPr lang="sv-SE"/>
        </a:p>
      </dgm:t>
    </dgm:pt>
    <dgm:pt modelId="{0AEECB24-D47D-4DEE-9213-8C996F4419EF}" type="pres">
      <dgm:prSet presAssocID="{10B286F0-7A75-46AA-9862-3262A208C005}" presName="connector1" presStyleLbl="sibTrans2D1" presStyleIdx="0" presStyleCnt="3"/>
      <dgm:spPr/>
      <dgm:t>
        <a:bodyPr/>
        <a:lstStyle/>
        <a:p>
          <a:endParaRPr lang="sv-SE"/>
        </a:p>
      </dgm:t>
    </dgm:pt>
    <dgm:pt modelId="{94F1B8CC-5F11-4FA3-8A3C-C53BE3150A82}" type="pres">
      <dgm:prSet presAssocID="{CBBAA328-611D-4D41-9EEB-4F6DD8E11D77}" presName="connector2" presStyleLbl="sibTrans2D1" presStyleIdx="1" presStyleCnt="3"/>
      <dgm:spPr/>
      <dgm:t>
        <a:bodyPr/>
        <a:lstStyle/>
        <a:p>
          <a:endParaRPr lang="sv-SE"/>
        </a:p>
      </dgm:t>
    </dgm:pt>
    <dgm:pt modelId="{89A6CECD-FA45-413C-BCDC-979D3AB1A9F9}" type="pres">
      <dgm:prSet presAssocID="{3A5A8140-7752-486A-AB39-605A63CDA40A}" presName="connector3" presStyleLbl="sibTrans2D1" presStyleIdx="2" presStyleCnt="3"/>
      <dgm:spPr/>
      <dgm:t>
        <a:bodyPr/>
        <a:lstStyle/>
        <a:p>
          <a:endParaRPr lang="sv-SE"/>
        </a:p>
      </dgm:t>
    </dgm:pt>
  </dgm:ptLst>
  <dgm:cxnLst>
    <dgm:cxn modelId="{FB328BEE-ACB3-4AF4-8282-22DE126A003C}" srcId="{3AE6614B-BC78-42CA-9FCA-5876B6BF6083}" destId="{B51E9C9D-EC91-41C1-99B0-8428B06DEE0E}" srcOrd="0" destOrd="0" parTransId="{05154390-C811-47D4-9A58-14B9B7B7AEED}" sibTransId="{10B286F0-7A75-46AA-9862-3262A208C005}"/>
    <dgm:cxn modelId="{4231906B-5BE3-41D2-8DAB-724266615602}" type="presOf" srcId="{A8D04543-DECD-4B74-AE0A-B22CADD0E470}" destId="{238EEEDE-F5CC-44CD-87BD-8C46FF2CC26D}" srcOrd="2" destOrd="0" presId="urn:microsoft.com/office/officeart/2005/8/layout/gear1"/>
    <dgm:cxn modelId="{C8B8CD23-CD92-4714-B64E-3B64DF40E7BA}" type="presOf" srcId="{3A5A8140-7752-486A-AB39-605A63CDA40A}" destId="{89A6CECD-FA45-413C-BCDC-979D3AB1A9F9}" srcOrd="0" destOrd="0" presId="urn:microsoft.com/office/officeart/2005/8/layout/gear1"/>
    <dgm:cxn modelId="{9D356864-E2E7-443E-8EA1-AA9D01761370}" type="presOf" srcId="{38F0F1EE-979E-4A29-AE3A-35748FB62DDA}" destId="{18C6EF78-2763-4991-87DE-9F15DC661B6D}" srcOrd="2" destOrd="0" presId="urn:microsoft.com/office/officeart/2005/8/layout/gear1"/>
    <dgm:cxn modelId="{E81C5423-889F-4CE4-A740-D79AC8F20694}" srcId="{3AE6614B-BC78-42CA-9FCA-5876B6BF6083}" destId="{A8D04543-DECD-4B74-AE0A-B22CADD0E470}" srcOrd="1" destOrd="0" parTransId="{C338A522-5D24-4551-A4B0-95A1E7525FF1}" sibTransId="{CBBAA328-611D-4D41-9EEB-4F6DD8E11D77}"/>
    <dgm:cxn modelId="{96AF8F78-79BD-481A-8E68-74B48A27C636}" type="presOf" srcId="{A8D04543-DECD-4B74-AE0A-B22CADD0E470}" destId="{CE25B9CE-44CE-4C7F-BD3E-53947E91059B}" srcOrd="1" destOrd="0" presId="urn:microsoft.com/office/officeart/2005/8/layout/gear1"/>
    <dgm:cxn modelId="{6CEA042F-FD09-4C88-B262-FB2888221DD7}" type="presOf" srcId="{38F0F1EE-979E-4A29-AE3A-35748FB62DDA}" destId="{490EA838-A48E-4841-88E0-0831E2524EF7}" srcOrd="3" destOrd="0" presId="urn:microsoft.com/office/officeart/2005/8/layout/gear1"/>
    <dgm:cxn modelId="{F5A31785-CA29-49E3-8A42-841CF9B8A5AD}" type="presOf" srcId="{CBBAA328-611D-4D41-9EEB-4F6DD8E11D77}" destId="{94F1B8CC-5F11-4FA3-8A3C-C53BE3150A82}" srcOrd="0" destOrd="0" presId="urn:microsoft.com/office/officeart/2005/8/layout/gear1"/>
    <dgm:cxn modelId="{38BF808A-21B8-4319-A4B1-C8F5023B97EC}" type="presOf" srcId="{B51E9C9D-EC91-41C1-99B0-8428B06DEE0E}" destId="{AF4276EC-28ED-4B4C-BCFF-F2707421C333}" srcOrd="0" destOrd="0" presId="urn:microsoft.com/office/officeart/2005/8/layout/gear1"/>
    <dgm:cxn modelId="{1985944E-CED7-4B46-A322-5B570F15FD84}" type="presOf" srcId="{B51E9C9D-EC91-41C1-99B0-8428B06DEE0E}" destId="{F93D4D11-19CF-4ADA-A30B-8A1CC4F19537}" srcOrd="2" destOrd="0" presId="urn:microsoft.com/office/officeart/2005/8/layout/gear1"/>
    <dgm:cxn modelId="{C003E4F5-B2A3-4A27-A683-44C55B8D7993}" srcId="{3AE6614B-BC78-42CA-9FCA-5876B6BF6083}" destId="{38F0F1EE-979E-4A29-AE3A-35748FB62DDA}" srcOrd="2" destOrd="0" parTransId="{EB977699-68BA-40D4-B9B2-A4224EDBFE0F}" sibTransId="{3A5A8140-7752-486A-AB39-605A63CDA40A}"/>
    <dgm:cxn modelId="{BB96BF3D-06BB-4877-AE6A-06DA3CE7E4F6}" type="presOf" srcId="{10B286F0-7A75-46AA-9862-3262A208C005}" destId="{0AEECB24-D47D-4DEE-9213-8C996F4419EF}" srcOrd="0" destOrd="0" presId="urn:microsoft.com/office/officeart/2005/8/layout/gear1"/>
    <dgm:cxn modelId="{BC0BA032-3D4A-4EAD-9B18-5CCD33454C38}" type="presOf" srcId="{B51E9C9D-EC91-41C1-99B0-8428B06DEE0E}" destId="{07F9FEC9-6E38-496B-B9FA-5691C180689F}" srcOrd="1" destOrd="0" presId="urn:microsoft.com/office/officeart/2005/8/layout/gear1"/>
    <dgm:cxn modelId="{4D2600C8-F7A7-4873-A231-AFBA104F47A5}" type="presOf" srcId="{A8D04543-DECD-4B74-AE0A-B22CADD0E470}" destId="{1D0910BC-053F-482B-B49B-329A308C500C}" srcOrd="0" destOrd="0" presId="urn:microsoft.com/office/officeart/2005/8/layout/gear1"/>
    <dgm:cxn modelId="{76F7B916-856D-4D4E-8F3E-1445B69BBA5C}" type="presOf" srcId="{38F0F1EE-979E-4A29-AE3A-35748FB62DDA}" destId="{21BABCC0-B848-4AAD-997D-658BD59D3C29}" srcOrd="1" destOrd="0" presId="urn:microsoft.com/office/officeart/2005/8/layout/gear1"/>
    <dgm:cxn modelId="{F0FBC593-101D-4A56-9BDC-B00BF96EE83A}" type="presOf" srcId="{3AE6614B-BC78-42CA-9FCA-5876B6BF6083}" destId="{C40A456E-7A2F-4F86-8812-D78AC17CE62D}" srcOrd="0" destOrd="0" presId="urn:microsoft.com/office/officeart/2005/8/layout/gear1"/>
    <dgm:cxn modelId="{C60DB124-F1D8-4E7D-ABFB-EDE4432DFC8D}" type="presOf" srcId="{38F0F1EE-979E-4A29-AE3A-35748FB62DDA}" destId="{F7EB96CD-E131-450D-8875-D04944FBBADB}" srcOrd="0" destOrd="0" presId="urn:microsoft.com/office/officeart/2005/8/layout/gear1"/>
    <dgm:cxn modelId="{1C67E6F4-461E-43B9-A9E2-6431A2EBF3FA}" type="presParOf" srcId="{C40A456E-7A2F-4F86-8812-D78AC17CE62D}" destId="{AF4276EC-28ED-4B4C-BCFF-F2707421C333}" srcOrd="0" destOrd="0" presId="urn:microsoft.com/office/officeart/2005/8/layout/gear1"/>
    <dgm:cxn modelId="{54CCCB47-CD56-4910-84D8-192E9B016CF2}" type="presParOf" srcId="{C40A456E-7A2F-4F86-8812-D78AC17CE62D}" destId="{07F9FEC9-6E38-496B-B9FA-5691C180689F}" srcOrd="1" destOrd="0" presId="urn:microsoft.com/office/officeart/2005/8/layout/gear1"/>
    <dgm:cxn modelId="{34156D28-9E50-47C6-86B8-E380ACB7A7C6}" type="presParOf" srcId="{C40A456E-7A2F-4F86-8812-D78AC17CE62D}" destId="{F93D4D11-19CF-4ADA-A30B-8A1CC4F19537}" srcOrd="2" destOrd="0" presId="urn:microsoft.com/office/officeart/2005/8/layout/gear1"/>
    <dgm:cxn modelId="{AC87580F-0C56-4B12-92D8-D684CC2FC06C}" type="presParOf" srcId="{C40A456E-7A2F-4F86-8812-D78AC17CE62D}" destId="{1D0910BC-053F-482B-B49B-329A308C500C}" srcOrd="3" destOrd="0" presId="urn:microsoft.com/office/officeart/2005/8/layout/gear1"/>
    <dgm:cxn modelId="{FE25CAFD-1F63-49D5-975C-EDBCA2369823}" type="presParOf" srcId="{C40A456E-7A2F-4F86-8812-D78AC17CE62D}" destId="{CE25B9CE-44CE-4C7F-BD3E-53947E91059B}" srcOrd="4" destOrd="0" presId="urn:microsoft.com/office/officeart/2005/8/layout/gear1"/>
    <dgm:cxn modelId="{6E75147E-848F-4F64-B138-FD821EF84738}" type="presParOf" srcId="{C40A456E-7A2F-4F86-8812-D78AC17CE62D}" destId="{238EEEDE-F5CC-44CD-87BD-8C46FF2CC26D}" srcOrd="5" destOrd="0" presId="urn:microsoft.com/office/officeart/2005/8/layout/gear1"/>
    <dgm:cxn modelId="{4F749E85-1D41-40D6-9C5C-4E5877F752A5}" type="presParOf" srcId="{C40A456E-7A2F-4F86-8812-D78AC17CE62D}" destId="{F7EB96CD-E131-450D-8875-D04944FBBADB}" srcOrd="6" destOrd="0" presId="urn:microsoft.com/office/officeart/2005/8/layout/gear1"/>
    <dgm:cxn modelId="{F1721D11-65DC-4DDE-B946-ACB675E63BDF}" type="presParOf" srcId="{C40A456E-7A2F-4F86-8812-D78AC17CE62D}" destId="{21BABCC0-B848-4AAD-997D-658BD59D3C29}" srcOrd="7" destOrd="0" presId="urn:microsoft.com/office/officeart/2005/8/layout/gear1"/>
    <dgm:cxn modelId="{E9702C98-0397-464E-83BE-39355322C9BB}" type="presParOf" srcId="{C40A456E-7A2F-4F86-8812-D78AC17CE62D}" destId="{18C6EF78-2763-4991-87DE-9F15DC661B6D}" srcOrd="8" destOrd="0" presId="urn:microsoft.com/office/officeart/2005/8/layout/gear1"/>
    <dgm:cxn modelId="{359D020B-8CEA-4FBA-8EB6-EE9FCC4D221A}" type="presParOf" srcId="{C40A456E-7A2F-4F86-8812-D78AC17CE62D}" destId="{490EA838-A48E-4841-88E0-0831E2524EF7}" srcOrd="9" destOrd="0" presId="urn:microsoft.com/office/officeart/2005/8/layout/gear1"/>
    <dgm:cxn modelId="{D303EA82-2F36-4FBA-B6E9-32A403C0A275}" type="presParOf" srcId="{C40A456E-7A2F-4F86-8812-D78AC17CE62D}" destId="{0AEECB24-D47D-4DEE-9213-8C996F4419EF}" srcOrd="10" destOrd="0" presId="urn:microsoft.com/office/officeart/2005/8/layout/gear1"/>
    <dgm:cxn modelId="{F20858B4-500C-4223-89A0-8B43162F81C0}" type="presParOf" srcId="{C40A456E-7A2F-4F86-8812-D78AC17CE62D}" destId="{94F1B8CC-5F11-4FA3-8A3C-C53BE3150A82}" srcOrd="11" destOrd="0" presId="urn:microsoft.com/office/officeart/2005/8/layout/gear1"/>
    <dgm:cxn modelId="{13999B10-B15B-4AF0-98BE-8D7CA9C7DEC9}" type="presParOf" srcId="{C40A456E-7A2F-4F86-8812-D78AC17CE62D}" destId="{89A6CECD-FA45-413C-BCDC-979D3AB1A9F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92B145-EEEB-4643-B9A7-2A0B26574D48}" type="doc">
      <dgm:prSet loTypeId="urn:microsoft.com/office/officeart/2005/8/layout/venn3" loCatId="relationship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sv-SE"/>
        </a:p>
      </dgm:t>
    </dgm:pt>
    <dgm:pt modelId="{7BBE6FAF-606A-4B2F-8599-AA9B80D223EB}">
      <dgm:prSet phldrT="[Text]"/>
      <dgm:spPr/>
      <dgm:t>
        <a:bodyPr/>
        <a:lstStyle/>
        <a:p>
          <a:r>
            <a:rPr lang="sv-SE" dirty="0" smtClean="0"/>
            <a:t>Styrgrupp</a:t>
          </a:r>
          <a:endParaRPr lang="sv-SE" dirty="0"/>
        </a:p>
      </dgm:t>
    </dgm:pt>
    <dgm:pt modelId="{8216DA4E-6929-4CD0-8E82-B572D6554908}" type="parTrans" cxnId="{40075CA9-310E-4ED8-AA1D-BF8183DA9CD0}">
      <dgm:prSet/>
      <dgm:spPr/>
      <dgm:t>
        <a:bodyPr/>
        <a:lstStyle/>
        <a:p>
          <a:endParaRPr lang="sv-SE"/>
        </a:p>
      </dgm:t>
    </dgm:pt>
    <dgm:pt modelId="{428A9326-45E2-459A-8496-325401774DA9}" type="sibTrans" cxnId="{40075CA9-310E-4ED8-AA1D-BF8183DA9CD0}">
      <dgm:prSet/>
      <dgm:spPr/>
      <dgm:t>
        <a:bodyPr/>
        <a:lstStyle/>
        <a:p>
          <a:endParaRPr lang="sv-SE"/>
        </a:p>
      </dgm:t>
    </dgm:pt>
    <dgm:pt modelId="{55765E26-549E-412F-907C-9D81203D694A}">
      <dgm:prSet phldrT="[Text]"/>
      <dgm:spPr/>
      <dgm:t>
        <a:bodyPr/>
        <a:lstStyle/>
        <a:p>
          <a:r>
            <a:rPr lang="sv-SE" dirty="0" smtClean="0"/>
            <a:t>Projektgrupp</a:t>
          </a:r>
          <a:endParaRPr lang="sv-SE" dirty="0"/>
        </a:p>
      </dgm:t>
    </dgm:pt>
    <dgm:pt modelId="{669F26A7-B78B-4D56-A11F-D8A3C338550D}" type="parTrans" cxnId="{FEE9B546-3AD0-48F1-81A3-255028D8D38B}">
      <dgm:prSet/>
      <dgm:spPr/>
      <dgm:t>
        <a:bodyPr/>
        <a:lstStyle/>
        <a:p>
          <a:endParaRPr lang="sv-SE"/>
        </a:p>
      </dgm:t>
    </dgm:pt>
    <dgm:pt modelId="{5C97F8D9-B294-4510-B0C8-AEBE2BB22262}" type="sibTrans" cxnId="{FEE9B546-3AD0-48F1-81A3-255028D8D38B}">
      <dgm:prSet/>
      <dgm:spPr/>
      <dgm:t>
        <a:bodyPr/>
        <a:lstStyle/>
        <a:p>
          <a:endParaRPr lang="sv-SE"/>
        </a:p>
      </dgm:t>
    </dgm:pt>
    <dgm:pt modelId="{2223E742-EE1E-48F9-9106-663BB8593736}">
      <dgm:prSet phldrT="[Text]"/>
      <dgm:spPr/>
      <dgm:t>
        <a:bodyPr/>
        <a:lstStyle/>
        <a:p>
          <a:r>
            <a:rPr lang="sv-SE" dirty="0" smtClean="0"/>
            <a:t>Utvecklingsgrupp</a:t>
          </a:r>
        </a:p>
        <a:p>
          <a:r>
            <a:rPr lang="sv-SE" dirty="0" err="1" smtClean="0"/>
            <a:t>SCRUMban</a:t>
          </a:r>
          <a:endParaRPr lang="sv-SE" dirty="0"/>
        </a:p>
      </dgm:t>
    </dgm:pt>
    <dgm:pt modelId="{4314856A-0BDA-4AC8-B9E9-9B216C23A017}" type="parTrans" cxnId="{2EEBB1C9-6FD8-44A2-8C01-335B83D27C89}">
      <dgm:prSet/>
      <dgm:spPr/>
      <dgm:t>
        <a:bodyPr/>
        <a:lstStyle/>
        <a:p>
          <a:endParaRPr lang="sv-SE"/>
        </a:p>
      </dgm:t>
    </dgm:pt>
    <dgm:pt modelId="{6BBDDAD5-B280-46F4-AA82-99ADD978B493}" type="sibTrans" cxnId="{2EEBB1C9-6FD8-44A2-8C01-335B83D27C89}">
      <dgm:prSet/>
      <dgm:spPr/>
      <dgm:t>
        <a:bodyPr/>
        <a:lstStyle/>
        <a:p>
          <a:endParaRPr lang="sv-SE"/>
        </a:p>
      </dgm:t>
    </dgm:pt>
    <dgm:pt modelId="{43B6A3FD-84C6-4C26-9ECC-FEF2A21617DB}" type="pres">
      <dgm:prSet presAssocID="{F792B145-EEEB-4643-B9A7-2A0B26574D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56D831AD-17BB-40F8-8747-EF6801221782}" type="pres">
      <dgm:prSet presAssocID="{7BBE6FAF-606A-4B2F-8599-AA9B80D223EB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8A3CBC4-C361-40C7-9A79-663652A49837}" type="pres">
      <dgm:prSet presAssocID="{428A9326-45E2-459A-8496-325401774DA9}" presName="space" presStyleCnt="0"/>
      <dgm:spPr/>
    </dgm:pt>
    <dgm:pt modelId="{3F76978B-779F-4886-B0D2-49B9A770AD54}" type="pres">
      <dgm:prSet presAssocID="{55765E26-549E-412F-907C-9D81203D694A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F1C1161-C599-4FBC-8646-696F1199284D}" type="pres">
      <dgm:prSet presAssocID="{5C97F8D9-B294-4510-B0C8-AEBE2BB22262}" presName="space" presStyleCnt="0"/>
      <dgm:spPr/>
    </dgm:pt>
    <dgm:pt modelId="{9AE2C643-6956-4999-885C-9EFC6A38C9BC}" type="pres">
      <dgm:prSet presAssocID="{2223E742-EE1E-48F9-9106-663BB8593736}" presName="Name5" presStyleLbl="vennNode1" presStyleIdx="2" presStyleCnt="3" custLinFactNeighborX="6442" custLinFactNeighborY="1246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372A0159-E5CC-45FD-B8F7-38DC4D2FA1E7}" type="presOf" srcId="{7BBE6FAF-606A-4B2F-8599-AA9B80D223EB}" destId="{56D831AD-17BB-40F8-8747-EF6801221782}" srcOrd="0" destOrd="0" presId="urn:microsoft.com/office/officeart/2005/8/layout/venn3"/>
    <dgm:cxn modelId="{40075CA9-310E-4ED8-AA1D-BF8183DA9CD0}" srcId="{F792B145-EEEB-4643-B9A7-2A0B26574D48}" destId="{7BBE6FAF-606A-4B2F-8599-AA9B80D223EB}" srcOrd="0" destOrd="0" parTransId="{8216DA4E-6929-4CD0-8E82-B572D6554908}" sibTransId="{428A9326-45E2-459A-8496-325401774DA9}"/>
    <dgm:cxn modelId="{FEE9B546-3AD0-48F1-81A3-255028D8D38B}" srcId="{F792B145-EEEB-4643-B9A7-2A0B26574D48}" destId="{55765E26-549E-412F-907C-9D81203D694A}" srcOrd="1" destOrd="0" parTransId="{669F26A7-B78B-4D56-A11F-D8A3C338550D}" sibTransId="{5C97F8D9-B294-4510-B0C8-AEBE2BB22262}"/>
    <dgm:cxn modelId="{17592916-43D1-4826-AC7F-C45BB7A006D3}" type="presOf" srcId="{2223E742-EE1E-48F9-9106-663BB8593736}" destId="{9AE2C643-6956-4999-885C-9EFC6A38C9BC}" srcOrd="0" destOrd="0" presId="urn:microsoft.com/office/officeart/2005/8/layout/venn3"/>
    <dgm:cxn modelId="{2EEBB1C9-6FD8-44A2-8C01-335B83D27C89}" srcId="{F792B145-EEEB-4643-B9A7-2A0B26574D48}" destId="{2223E742-EE1E-48F9-9106-663BB8593736}" srcOrd="2" destOrd="0" parTransId="{4314856A-0BDA-4AC8-B9E9-9B216C23A017}" sibTransId="{6BBDDAD5-B280-46F4-AA82-99ADD978B493}"/>
    <dgm:cxn modelId="{496134E3-2146-4C91-BDDA-8824403704C8}" type="presOf" srcId="{F792B145-EEEB-4643-B9A7-2A0B26574D48}" destId="{43B6A3FD-84C6-4C26-9ECC-FEF2A21617DB}" srcOrd="0" destOrd="0" presId="urn:microsoft.com/office/officeart/2005/8/layout/venn3"/>
    <dgm:cxn modelId="{59AA0413-3A1F-4973-9A72-21A7DC344471}" type="presOf" srcId="{55765E26-549E-412F-907C-9D81203D694A}" destId="{3F76978B-779F-4886-B0D2-49B9A770AD54}" srcOrd="0" destOrd="0" presId="urn:microsoft.com/office/officeart/2005/8/layout/venn3"/>
    <dgm:cxn modelId="{17F6E4E3-8AE5-4D5D-8578-E35D7B9E93AE}" type="presParOf" srcId="{43B6A3FD-84C6-4C26-9ECC-FEF2A21617DB}" destId="{56D831AD-17BB-40F8-8747-EF6801221782}" srcOrd="0" destOrd="0" presId="urn:microsoft.com/office/officeart/2005/8/layout/venn3"/>
    <dgm:cxn modelId="{D0602159-A5DB-4641-A324-0C316C308B76}" type="presParOf" srcId="{43B6A3FD-84C6-4C26-9ECC-FEF2A21617DB}" destId="{28A3CBC4-C361-40C7-9A79-663652A49837}" srcOrd="1" destOrd="0" presId="urn:microsoft.com/office/officeart/2005/8/layout/venn3"/>
    <dgm:cxn modelId="{3DDF25E1-B936-4B83-A71A-4B1686D918A4}" type="presParOf" srcId="{43B6A3FD-84C6-4C26-9ECC-FEF2A21617DB}" destId="{3F76978B-779F-4886-B0D2-49B9A770AD54}" srcOrd="2" destOrd="0" presId="urn:microsoft.com/office/officeart/2005/8/layout/venn3"/>
    <dgm:cxn modelId="{3AC9C519-B697-44EF-80DA-F2BB00C3CC2C}" type="presParOf" srcId="{43B6A3FD-84C6-4C26-9ECC-FEF2A21617DB}" destId="{AF1C1161-C599-4FBC-8646-696F1199284D}" srcOrd="3" destOrd="0" presId="urn:microsoft.com/office/officeart/2005/8/layout/venn3"/>
    <dgm:cxn modelId="{75BF00C2-1ADB-4EAF-91E5-E8DCCD5D9B46}" type="presParOf" srcId="{43B6A3FD-84C6-4C26-9ECC-FEF2A21617DB}" destId="{9AE2C643-6956-4999-885C-9EFC6A38C9B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276EC-28ED-4B4C-BCFF-F2707421C333}">
      <dsp:nvSpPr>
        <dsp:cNvPr id="0" name=""/>
        <dsp:cNvSpPr/>
      </dsp:nvSpPr>
      <dsp:spPr>
        <a:xfrm>
          <a:off x="1875967" y="1463912"/>
          <a:ext cx="1198672" cy="1122659"/>
        </a:xfrm>
        <a:prstGeom prst="gear9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Service</a:t>
          </a:r>
          <a:endParaRPr lang="sv-SE" sz="800" kern="1200" dirty="0"/>
        </a:p>
      </dsp:txBody>
      <dsp:txXfrm>
        <a:off x="2111272" y="1726890"/>
        <a:ext cx="728062" cy="577069"/>
      </dsp:txXfrm>
    </dsp:sp>
    <dsp:sp modelId="{1D0910BC-053F-482B-B49B-329A308C500C}">
      <dsp:nvSpPr>
        <dsp:cNvPr id="0" name=""/>
        <dsp:cNvSpPr/>
      </dsp:nvSpPr>
      <dsp:spPr>
        <a:xfrm>
          <a:off x="854331" y="921891"/>
          <a:ext cx="1089729" cy="1089729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Länsteknik</a:t>
          </a:r>
          <a:endParaRPr lang="sv-SE" sz="800" kern="1200" dirty="0"/>
        </a:p>
      </dsp:txBody>
      <dsp:txXfrm>
        <a:off x="1128674" y="1197892"/>
        <a:ext cx="541043" cy="537727"/>
      </dsp:txXfrm>
    </dsp:sp>
    <dsp:sp modelId="{F7EB96CD-E131-450D-8875-D04944FBBADB}">
      <dsp:nvSpPr>
        <dsp:cNvPr id="0" name=""/>
        <dsp:cNvSpPr/>
      </dsp:nvSpPr>
      <dsp:spPr>
        <a:xfrm rot="20700000">
          <a:off x="1464691" y="170089"/>
          <a:ext cx="1067712" cy="1067712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kern="1200" dirty="0" smtClean="0"/>
            <a:t>VIS Vård</a:t>
          </a:r>
          <a:endParaRPr lang="sv-SE" sz="800" kern="1200" dirty="0"/>
        </a:p>
      </dsp:txBody>
      <dsp:txXfrm rot="-20700000">
        <a:off x="1698871" y="404270"/>
        <a:ext cx="599351" cy="599351"/>
      </dsp:txXfrm>
    </dsp:sp>
    <dsp:sp modelId="{0AEECB24-D47D-4DEE-9213-8C996F4419EF}">
      <dsp:nvSpPr>
        <dsp:cNvPr id="0" name=""/>
        <dsp:cNvSpPr/>
      </dsp:nvSpPr>
      <dsp:spPr>
        <a:xfrm>
          <a:off x="1595508" y="1058569"/>
          <a:ext cx="1917923" cy="1917923"/>
        </a:xfrm>
        <a:prstGeom prst="circularArrow">
          <a:avLst>
            <a:gd name="adj1" fmla="val 4687"/>
            <a:gd name="adj2" fmla="val 299029"/>
            <a:gd name="adj3" fmla="val 2466286"/>
            <a:gd name="adj4" fmla="val 15973245"/>
            <a:gd name="adj5" fmla="val 546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1B8CC-5F11-4FA3-8A3C-C53BE3150A82}">
      <dsp:nvSpPr>
        <dsp:cNvPr id="0" name=""/>
        <dsp:cNvSpPr/>
      </dsp:nvSpPr>
      <dsp:spPr>
        <a:xfrm>
          <a:off x="661342" y="687084"/>
          <a:ext cx="1393491" cy="139349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6CECD-FA45-413C-BCDC-979D3AB1A9F9}">
      <dsp:nvSpPr>
        <dsp:cNvPr id="0" name=""/>
        <dsp:cNvSpPr/>
      </dsp:nvSpPr>
      <dsp:spPr>
        <a:xfrm>
          <a:off x="1217718" y="-57471"/>
          <a:ext cx="1502464" cy="150246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276EC-28ED-4B4C-BCFF-F2707421C333}">
      <dsp:nvSpPr>
        <dsp:cNvPr id="0" name=""/>
        <dsp:cNvSpPr/>
      </dsp:nvSpPr>
      <dsp:spPr>
        <a:xfrm>
          <a:off x="1984450" y="1592497"/>
          <a:ext cx="1302680" cy="1220072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Ögon</a:t>
          </a:r>
          <a:endParaRPr lang="sv-SE" sz="700" kern="1200" dirty="0"/>
        </a:p>
      </dsp:txBody>
      <dsp:txXfrm>
        <a:off x="2240173" y="1878293"/>
        <a:ext cx="791234" cy="627142"/>
      </dsp:txXfrm>
    </dsp:sp>
    <dsp:sp modelId="{1D0910BC-053F-482B-B49B-329A308C500C}">
      <dsp:nvSpPr>
        <dsp:cNvPr id="0" name=""/>
        <dsp:cNvSpPr/>
      </dsp:nvSpPr>
      <dsp:spPr>
        <a:xfrm>
          <a:off x="874167" y="1003445"/>
          <a:ext cx="1184284" cy="1184284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MT</a:t>
          </a:r>
          <a:endParaRPr lang="sv-SE" sz="700" kern="1200" dirty="0"/>
        </a:p>
      </dsp:txBody>
      <dsp:txXfrm>
        <a:off x="1172314" y="1303394"/>
        <a:ext cx="587990" cy="584386"/>
      </dsp:txXfrm>
    </dsp:sp>
    <dsp:sp modelId="{F7EB96CD-E131-450D-8875-D04944FBBADB}">
      <dsp:nvSpPr>
        <dsp:cNvPr id="0" name=""/>
        <dsp:cNvSpPr/>
      </dsp:nvSpPr>
      <dsp:spPr>
        <a:xfrm rot="20700000">
          <a:off x="1537488" y="186409"/>
          <a:ext cx="1160357" cy="1160357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Projektkontoret</a:t>
          </a:r>
          <a:endParaRPr lang="sv-SE" sz="700" kern="1200" dirty="0"/>
        </a:p>
      </dsp:txBody>
      <dsp:txXfrm rot="-20700000">
        <a:off x="1791988" y="440910"/>
        <a:ext cx="651356" cy="651356"/>
      </dsp:txXfrm>
    </dsp:sp>
    <dsp:sp modelId="{0AEECB24-D47D-4DEE-9213-8C996F4419EF}">
      <dsp:nvSpPr>
        <dsp:cNvPr id="0" name=""/>
        <dsp:cNvSpPr/>
      </dsp:nvSpPr>
      <dsp:spPr>
        <a:xfrm>
          <a:off x="1683340" y="1149946"/>
          <a:ext cx="2084341" cy="2084341"/>
        </a:xfrm>
        <a:prstGeom prst="circularArrow">
          <a:avLst>
            <a:gd name="adj1" fmla="val 4687"/>
            <a:gd name="adj2" fmla="val 299029"/>
            <a:gd name="adj3" fmla="val 2477084"/>
            <a:gd name="adj4" fmla="val 15948190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1B8CC-5F11-4FA3-8A3C-C53BE3150A82}">
      <dsp:nvSpPr>
        <dsp:cNvPr id="0" name=""/>
        <dsp:cNvSpPr/>
      </dsp:nvSpPr>
      <dsp:spPr>
        <a:xfrm>
          <a:off x="664433" y="746702"/>
          <a:ext cx="1514404" cy="15144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6CECD-FA45-413C-BCDC-979D3AB1A9F9}">
      <dsp:nvSpPr>
        <dsp:cNvPr id="0" name=""/>
        <dsp:cNvSpPr/>
      </dsp:nvSpPr>
      <dsp:spPr>
        <a:xfrm>
          <a:off x="1269085" y="-62457"/>
          <a:ext cx="1632832" cy="163283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831AD-17BB-40F8-8747-EF6801221782}">
      <dsp:nvSpPr>
        <dsp:cNvPr id="0" name=""/>
        <dsp:cNvSpPr/>
      </dsp:nvSpPr>
      <dsp:spPr>
        <a:xfrm>
          <a:off x="2193" y="596862"/>
          <a:ext cx="1918395" cy="191839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576" tIns="13970" rIns="105576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Styrgrupp</a:t>
          </a:r>
          <a:endParaRPr lang="sv-SE" sz="1100" kern="1200" dirty="0"/>
        </a:p>
      </dsp:txBody>
      <dsp:txXfrm>
        <a:off x="283135" y="877804"/>
        <a:ext cx="1356511" cy="1356511"/>
      </dsp:txXfrm>
    </dsp:sp>
    <dsp:sp modelId="{3F76978B-779F-4886-B0D2-49B9A770AD54}">
      <dsp:nvSpPr>
        <dsp:cNvPr id="0" name=""/>
        <dsp:cNvSpPr/>
      </dsp:nvSpPr>
      <dsp:spPr>
        <a:xfrm>
          <a:off x="1536910" y="596862"/>
          <a:ext cx="1918395" cy="191839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576" tIns="13970" rIns="105576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Projektgrupp</a:t>
          </a:r>
          <a:endParaRPr lang="sv-SE" sz="1100" kern="1200" dirty="0"/>
        </a:p>
      </dsp:txBody>
      <dsp:txXfrm>
        <a:off x="1817852" y="877804"/>
        <a:ext cx="1356511" cy="1356511"/>
      </dsp:txXfrm>
    </dsp:sp>
    <dsp:sp modelId="{9AE2C643-6956-4999-885C-9EFC6A38C9BC}">
      <dsp:nvSpPr>
        <dsp:cNvPr id="0" name=""/>
        <dsp:cNvSpPr/>
      </dsp:nvSpPr>
      <dsp:spPr>
        <a:xfrm>
          <a:off x="3073820" y="835990"/>
          <a:ext cx="1918395" cy="191839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576" tIns="13970" rIns="105576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Utvecklingsgrupp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err="1" smtClean="0"/>
            <a:t>SCRUMban</a:t>
          </a:r>
          <a:endParaRPr lang="sv-SE" sz="1100" kern="1200" dirty="0"/>
        </a:p>
      </dsp:txBody>
      <dsp:txXfrm>
        <a:off x="3354762" y="1116932"/>
        <a:ext cx="1356511" cy="1356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4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46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63588"/>
            <a:ext cx="48260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689475"/>
            <a:ext cx="48196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46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FFA54D-A680-4697-A51C-0FDB9D5988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459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328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572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657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9163" y="763588"/>
            <a:ext cx="4822825" cy="36163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FA54D-A680-4697-A51C-0FDB9D598898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879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AA0D5D80-9B78-4F73-AEAF-B0DCDE3A3C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E03C-60BC-47AB-9A79-9CBE55A2AA80}" type="datetimeFigureOut">
              <a:rPr lang="sv-SE"/>
              <a:pPr/>
              <a:t>2014-05-13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01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F2A8D4E4-FCCD-44B9-B1C3-F17194433B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A666B-5FAC-445D-93E0-5A462CD9A9D7}" type="datetimeFigureOut">
              <a:rPr lang="sv-SE"/>
              <a:pPr/>
              <a:t>2014-05-13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57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11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57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27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81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5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8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54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1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288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sv-SE"/>
              <a:t>BILD </a:t>
            </a:r>
            <a:fld id="{C6CBCD99-8C03-48AC-96CD-ABFE53CB4A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078538"/>
            <a:ext cx="11731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79388" y="6237288"/>
            <a:ext cx="52705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v-SE" sz="600" b="1">
                <a:solidFill>
                  <a:srgbClr val="C73238"/>
                </a:solidFill>
              </a:rPr>
              <a:t>DIVISION</a:t>
            </a:r>
            <a:r>
              <a:rPr lang="sv-SE" sz="600"/>
              <a:t/>
            </a:r>
            <a:br>
              <a:rPr lang="sv-SE" sz="600"/>
            </a:br>
            <a:endParaRPr lang="sv-SE" sz="60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79388" y="6308725"/>
            <a:ext cx="20875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/>
            <a:r>
              <a:rPr lang="sv-SE" sz="1600" b="1" dirty="0" err="1" smtClean="0">
                <a:solidFill>
                  <a:schemeClr val="tx2"/>
                </a:solidFill>
                <a:latin typeface="Times New Roman" pitchFamily="18" charset="0"/>
              </a:rPr>
              <a:t>Länsteknik</a:t>
            </a:r>
            <a:r>
              <a:rPr lang="sv-SE" sz="600" dirty="0"/>
              <a:t/>
            </a:r>
            <a:br>
              <a:rPr lang="sv-SE" sz="600" dirty="0"/>
            </a:br>
            <a:endParaRPr lang="sv-SE" sz="600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115888"/>
            <a:ext cx="1090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9C5EB05-C5F4-4644-B8EC-4255F739B073}" type="datetimeFigureOut">
              <a:rPr lang="sv-SE"/>
              <a:pPr/>
              <a:t>2014-05-13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80728"/>
            <a:ext cx="7772400" cy="1143000"/>
          </a:xfrm>
        </p:spPr>
        <p:txBody>
          <a:bodyPr/>
          <a:lstStyle/>
          <a:p>
            <a:pPr algn="ctr"/>
            <a:r>
              <a:rPr lang="sv-SE" sz="3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sz="3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8000" dirty="0" smtClean="0">
                <a:solidFill>
                  <a:schemeClr val="tx1">
                    <a:lumMod val="75000"/>
                  </a:schemeClr>
                </a:solidFill>
                <a:cs typeface="Calibri" panose="020F0502020204030204" pitchFamily="34" charset="0"/>
              </a:rPr>
              <a:t>VIS</a:t>
            </a:r>
            <a:r>
              <a:rPr lang="sv-SE" sz="3600" dirty="0">
                <a:solidFill>
                  <a:schemeClr val="tx1">
                    <a:lumMod val="75000"/>
                  </a:schemeClr>
                </a:solidFill>
                <a:cs typeface="Calibri" panose="020F0502020204030204" pitchFamily="34" charset="0"/>
              </a:rPr>
              <a:t/>
            </a:r>
            <a:br>
              <a:rPr lang="sv-SE" sz="3600" dirty="0">
                <a:solidFill>
                  <a:schemeClr val="tx1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sv-SE" sz="3600" dirty="0">
                <a:solidFill>
                  <a:schemeClr val="tx1">
                    <a:lumMod val="75000"/>
                  </a:schemeClr>
                </a:solidFill>
                <a:cs typeface="Calibri" panose="020F0502020204030204" pitchFamily="34" charset="0"/>
              </a:rPr>
              <a:t>Verksamhetens Informationssystem</a:t>
            </a:r>
            <a:br>
              <a:rPr lang="sv-SE" sz="3600" dirty="0">
                <a:solidFill>
                  <a:schemeClr val="tx1">
                    <a:lumMod val="75000"/>
                  </a:schemeClr>
                </a:solidFill>
                <a:cs typeface="Calibri" panose="020F0502020204030204" pitchFamily="34" charset="0"/>
              </a:rPr>
            </a:br>
            <a:endParaRPr lang="sv-SE" dirty="0" smtClean="0"/>
          </a:p>
        </p:txBody>
      </p:sp>
      <p:pic>
        <p:nvPicPr>
          <p:cNvPr id="8" name="Picture 2" descr="C:\Users\ltannnil\AppData\Local\Microsoft\Windows\Temporary Internet Files\Content.IE5\AH8OKJRA\MC90037014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405" y="3140968"/>
            <a:ext cx="1739189" cy="183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3851920" y="5157192"/>
            <a:ext cx="18181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lutrapport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 VIS</a:t>
            </a: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99464"/>
              </p:ext>
            </p:extLst>
          </p:nvPr>
        </p:nvGraphicFramePr>
        <p:xfrm>
          <a:off x="1187624" y="19888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Etapp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Budget utfall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VIS etapp1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6 800 000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VIS etapp2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6 800</a:t>
                      </a:r>
                      <a:r>
                        <a:rPr lang="sv-SE" baseline="0" dirty="0" smtClean="0"/>
                        <a:t> 000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VIS etapp3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4 600 000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8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8032" y="260648"/>
            <a:ext cx="7772400" cy="1143000"/>
          </a:xfrm>
        </p:spPr>
        <p:txBody>
          <a:bodyPr/>
          <a:lstStyle/>
          <a:p>
            <a:r>
              <a:rPr lang="sv-SE" dirty="0" smtClean="0"/>
              <a:t>Nyttovärdering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8032" y="1353306"/>
            <a:ext cx="7772400" cy="4114800"/>
          </a:xfrm>
        </p:spPr>
        <p:txBody>
          <a:bodyPr/>
          <a:lstStyle/>
          <a:p>
            <a:r>
              <a:rPr lang="sv-SE" dirty="0"/>
              <a:t>Identifierade nyttors bidrag till </a:t>
            </a:r>
            <a:r>
              <a:rPr lang="sv-SE" dirty="0" err="1"/>
              <a:t>NLLs</a:t>
            </a:r>
            <a:r>
              <a:rPr lang="sv-SE" dirty="0"/>
              <a:t> mål</a:t>
            </a:r>
          </a:p>
        </p:txBody>
      </p:sp>
      <p:sp>
        <p:nvSpPr>
          <p:cNvPr id="5" name="Rektangel 4"/>
          <p:cNvSpPr/>
          <p:nvPr/>
        </p:nvSpPr>
        <p:spPr bwMode="auto">
          <a:xfrm>
            <a:off x="1300002" y="2420888"/>
            <a:ext cx="2151509" cy="548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Ökad</a:t>
            </a:r>
            <a:r>
              <a:rPr kumimoji="0" lang="sv-SE" sz="1600" b="0" i="0" u="none" strike="noStrike" cap="none" normalizeH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 säkerhet…</a:t>
            </a:r>
            <a:endParaRPr kumimoji="0" lang="sv-SE" sz="16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1300002" y="3266982"/>
            <a:ext cx="2151509" cy="548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Ökad</a:t>
            </a:r>
            <a:r>
              <a:rPr kumimoji="0" lang="sv-SE" sz="1600" b="0" i="0" u="none" strike="noStrike" cap="none" normalizeH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 tillgänglighet…</a:t>
            </a:r>
            <a:endParaRPr kumimoji="0" lang="sv-SE" sz="16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ktangel 6"/>
          <p:cNvSpPr/>
          <p:nvPr/>
        </p:nvSpPr>
        <p:spPr bwMode="auto">
          <a:xfrm>
            <a:off x="1300002" y="4113076"/>
            <a:ext cx="2151509" cy="548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Ökad</a:t>
            </a:r>
            <a:r>
              <a:rPr kumimoji="0" lang="sv-SE" sz="1600" b="0" i="0" u="none" strike="noStrike" cap="none" normalizeH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 evidensbasering…</a:t>
            </a:r>
            <a:endParaRPr kumimoji="0" lang="sv-SE" sz="16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1300002" y="4959170"/>
            <a:ext cx="2151509" cy="548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Effektivare arbete…</a:t>
            </a:r>
            <a:endParaRPr kumimoji="0" lang="sv-SE" sz="16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1300002" y="5805264"/>
            <a:ext cx="2151509" cy="548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Ökad</a:t>
            </a:r>
            <a:r>
              <a:rPr kumimoji="0" lang="sv-SE" sz="1600" b="0" i="0" u="none" strike="noStrike" cap="none" normalizeH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 kvalitativ likvärdighet…</a:t>
            </a:r>
            <a:endParaRPr kumimoji="0" lang="sv-SE" sz="16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5099589" y="2849222"/>
            <a:ext cx="2753256" cy="40251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Bättre ordning på rutiner</a:t>
            </a:r>
          </a:p>
        </p:txBody>
      </p:sp>
      <p:sp>
        <p:nvSpPr>
          <p:cNvPr id="11" name="Rektangel med rundade hörn 10"/>
          <p:cNvSpPr/>
          <p:nvPr/>
        </p:nvSpPr>
        <p:spPr bwMode="auto">
          <a:xfrm>
            <a:off x="5099589" y="4179641"/>
            <a:ext cx="2753256" cy="40251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Bättre sökmöjligheter</a:t>
            </a:r>
          </a:p>
        </p:txBody>
      </p:sp>
      <p:sp>
        <p:nvSpPr>
          <p:cNvPr id="12" name="Rektangel med rundade hörn 11"/>
          <p:cNvSpPr/>
          <p:nvPr/>
        </p:nvSpPr>
        <p:spPr bwMode="auto">
          <a:xfrm>
            <a:off x="5099589" y="5510061"/>
            <a:ext cx="2753256" cy="40251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Mer </a:t>
            </a:r>
            <a:r>
              <a:rPr lang="sv-SE" sz="1600" dirty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Arial" charset="0"/>
              </a:rPr>
              <a:t>samarbete</a:t>
            </a:r>
            <a:r>
              <a:rPr kumimoji="0" lang="sv-SE" sz="1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Arial" charset="0"/>
              </a:rPr>
              <a:t> om rutiner</a:t>
            </a:r>
          </a:p>
        </p:txBody>
      </p:sp>
      <p:cxnSp>
        <p:nvCxnSpPr>
          <p:cNvPr id="13" name="Rak pil 12"/>
          <p:cNvCxnSpPr>
            <a:stCxn id="10" idx="1"/>
          </p:cNvCxnSpPr>
          <p:nvPr/>
        </p:nvCxnSpPr>
        <p:spPr bwMode="auto">
          <a:xfrm flipH="1" flipV="1">
            <a:off x="3467693" y="2703626"/>
            <a:ext cx="1640015" cy="3468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Rak pil 13"/>
          <p:cNvCxnSpPr>
            <a:stCxn id="11" idx="1"/>
          </p:cNvCxnSpPr>
          <p:nvPr/>
        </p:nvCxnSpPr>
        <p:spPr bwMode="auto">
          <a:xfrm flipH="1" flipV="1">
            <a:off x="3467693" y="3561547"/>
            <a:ext cx="1640015" cy="81935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Rak pil 14"/>
          <p:cNvCxnSpPr>
            <a:stCxn id="12" idx="1"/>
          </p:cNvCxnSpPr>
          <p:nvPr/>
        </p:nvCxnSpPr>
        <p:spPr bwMode="auto">
          <a:xfrm flipH="1" flipV="1">
            <a:off x="3467693" y="3681839"/>
            <a:ext cx="1640015" cy="202948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Rak pil 15"/>
          <p:cNvCxnSpPr>
            <a:stCxn id="12" idx="1"/>
          </p:cNvCxnSpPr>
          <p:nvPr/>
        </p:nvCxnSpPr>
        <p:spPr bwMode="auto">
          <a:xfrm flipH="1">
            <a:off x="3467693" y="5711319"/>
            <a:ext cx="1640015" cy="35901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Rak pil 16"/>
          <p:cNvCxnSpPr>
            <a:stCxn id="12" idx="1"/>
          </p:cNvCxnSpPr>
          <p:nvPr/>
        </p:nvCxnSpPr>
        <p:spPr bwMode="auto">
          <a:xfrm flipH="1" flipV="1">
            <a:off x="3467693" y="4419463"/>
            <a:ext cx="1640015" cy="129185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Rak pil 17"/>
          <p:cNvCxnSpPr/>
          <p:nvPr/>
        </p:nvCxnSpPr>
        <p:spPr bwMode="auto">
          <a:xfrm flipH="1" flipV="1">
            <a:off x="3544097" y="5244826"/>
            <a:ext cx="1543762" cy="45489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ktangel 18"/>
          <p:cNvSpPr/>
          <p:nvPr/>
        </p:nvSpPr>
        <p:spPr bwMode="auto">
          <a:xfrm>
            <a:off x="8089483" y="3212976"/>
            <a:ext cx="370949" cy="21410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36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3200" cap="small" dirty="0" smtClean="0">
                <a:ln>
                  <a:solidFill>
                    <a:schemeClr val="tx1"/>
                  </a:solidFill>
                </a:ln>
              </a:rPr>
              <a:t>nytta</a:t>
            </a:r>
            <a:endParaRPr kumimoji="0" lang="sv-SE" sz="3200" b="0" i="0" u="none" strike="noStrike" cap="small" normalizeH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6296042" y="6592335"/>
            <a:ext cx="2292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i="1" dirty="0" smtClean="0">
                <a:solidFill>
                  <a:schemeClr val="tx2"/>
                </a:solidFill>
              </a:rPr>
              <a:t>Källa: VIS mininyttoanalys.pptx</a:t>
            </a:r>
            <a:endParaRPr lang="sv-SE" sz="1200" i="1" dirty="0">
              <a:solidFill>
                <a:schemeClr val="tx2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52108" y="2420888"/>
            <a:ext cx="719492" cy="2357633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pPr marL="972000" lvl="3" indent="0">
              <a:buFont typeface="Arial" pitchFamily="34" charset="0"/>
              <a:buNone/>
            </a:pPr>
            <a:r>
              <a:rPr lang="sv-SE" sz="3200" kern="0" cap="small" dirty="0">
                <a:ln>
                  <a:solidFill>
                    <a:schemeClr val="tx1"/>
                  </a:solidFill>
                </a:ln>
              </a:rPr>
              <a:t>mål</a:t>
            </a:r>
          </a:p>
        </p:txBody>
      </p:sp>
    </p:spTree>
    <p:extLst>
      <p:ext uri="{BB962C8B-B14F-4D97-AF65-F5344CB8AC3E}">
        <p14:creationId xmlns:p14="http://schemas.microsoft.com/office/powerpoint/2010/main" val="35989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dirty="0" smtClean="0">
                <a:cs typeface="Calibri" panose="020F0502020204030204" pitchFamily="34" charset="0"/>
              </a:rPr>
              <a:t>Erfarenheter och observationer</a:t>
            </a:r>
            <a:br>
              <a:rPr lang="sv-SE" dirty="0" smtClean="0">
                <a:cs typeface="Calibri" panose="020F0502020204030204" pitchFamily="34" charset="0"/>
              </a:rPr>
            </a:b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>
                <a:cs typeface="Calibri" panose="020F0502020204030204" pitchFamily="34" charset="0"/>
              </a:rPr>
              <a:t>Vad tycker piloterna är bra med VIS?</a:t>
            </a:r>
            <a:endParaRPr lang="sv-SE" dirty="0"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Synliggör brister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Fler blir delaktiga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Större transparens/öppenhet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Ordning, reda, enkelhet och kontroll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Lika hantering av dokument inom hela NLL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Kvalitetssäkring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Spårbarhet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Lärande organisation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Dokument skapas och lagras i olika producentplatser vilket underlättar samarbete.</a:t>
            </a:r>
            <a:br>
              <a:rPr lang="sv-SE" dirty="0" smtClean="0">
                <a:cs typeface="Calibri" panose="020F0502020204030204" pitchFamily="34" charset="0"/>
              </a:rPr>
            </a:br>
            <a:endParaRPr lang="sv-SE" dirty="0">
              <a:cs typeface="Calibri" panose="020F0502020204030204" pitchFamily="34" charset="0"/>
            </a:endParaRPr>
          </a:p>
          <a:p>
            <a:endParaRPr lang="sv-SE" dirty="0"/>
          </a:p>
        </p:txBody>
      </p:sp>
      <p:pic>
        <p:nvPicPr>
          <p:cNvPr id="7170" name="Picture 2" descr="C:\Users\ltannnil\AppData\Local\Microsoft\Windows\Temporary Internet Files\Content.IE5\W9XEQ6P9\MC9003886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170" y="1772816"/>
            <a:ext cx="1812341" cy="88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dirty="0" smtClean="0">
                <a:cs typeface="Calibri" panose="020F0502020204030204" pitchFamily="34" charset="0"/>
              </a:rPr>
              <a:t>Erfarenheter och observationer</a:t>
            </a:r>
            <a:br>
              <a:rPr lang="sv-SE" dirty="0" smtClean="0">
                <a:cs typeface="Calibri" panose="020F0502020204030204" pitchFamily="34" charset="0"/>
              </a:rPr>
            </a:b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>
                <a:cs typeface="Calibri" panose="020F0502020204030204" pitchFamily="34" charset="0"/>
              </a:rPr>
              <a:t>Vad kan förbättras?</a:t>
            </a:r>
            <a:endParaRPr lang="sv-SE" dirty="0"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Övergripande regelverk måste tas fram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Mallar måste förbättras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Marknadsföring måste göras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Arbetsdagar för att komma igång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Tydliga roller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Viktigt att ge resurser tid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Alla ska gå VIS utbildning, inte valbart.</a:t>
            </a:r>
          </a:p>
          <a:p>
            <a:pPr marL="252000" lvl="1" indent="0">
              <a:buNone/>
            </a:pPr>
            <a:r>
              <a:rPr lang="sv-SE" dirty="0" smtClean="0">
                <a:cs typeface="Calibri" panose="020F0502020204030204" pitchFamily="34" charset="0"/>
              </a:rPr>
              <a:t/>
            </a:r>
            <a:br>
              <a:rPr lang="sv-SE" dirty="0" smtClean="0">
                <a:cs typeface="Calibri" panose="020F0502020204030204" pitchFamily="34" charset="0"/>
              </a:rPr>
            </a:br>
            <a:endParaRPr lang="sv-SE" dirty="0">
              <a:cs typeface="Calibri" panose="020F0502020204030204" pitchFamily="34" charset="0"/>
            </a:endParaRPr>
          </a:p>
          <a:p>
            <a:endParaRPr lang="sv-SE" dirty="0"/>
          </a:p>
        </p:txBody>
      </p:sp>
      <p:pic>
        <p:nvPicPr>
          <p:cNvPr id="8194" name="Picture 2" descr="http://www2.lio.se/pages/124267/lite_battre_ik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29876"/>
            <a:ext cx="3168352" cy="250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3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dirty="0" smtClean="0">
                <a:cs typeface="Calibri" panose="020F0502020204030204" pitchFamily="34" charset="0"/>
              </a:rPr>
              <a:t>Erfarenheter och observationer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cs typeface="Calibri" panose="020F0502020204030204" pitchFamily="34" charset="0"/>
              </a:rPr>
              <a:t>Kommentarer från projektet:</a:t>
            </a:r>
            <a:endParaRPr lang="sv-SE" dirty="0"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Det behövs en vilja från ledningen.</a:t>
            </a:r>
          </a:p>
          <a:p>
            <a:pPr marL="252000" lvl="1" indent="0">
              <a:buNone/>
            </a:pPr>
            <a:endParaRPr lang="sv-SE" dirty="0" smtClean="0"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Division Service lyckades bra under piloten.</a:t>
            </a:r>
          </a:p>
          <a:p>
            <a:pPr marL="252000" lvl="1" indent="0">
              <a:buNone/>
            </a:pPr>
            <a:r>
              <a:rPr lang="sv-SE" dirty="0" smtClean="0">
                <a:cs typeface="Calibri" panose="020F0502020204030204" pitchFamily="34" charset="0"/>
              </a:rPr>
              <a:t>De körde ett parallellt projekt och delegerade på så sätt besluten dit. </a:t>
            </a:r>
          </a:p>
          <a:p>
            <a:pPr marL="252000" lvl="1" indent="0">
              <a:buNone/>
            </a:pPr>
            <a:endParaRPr lang="sv-SE" dirty="0"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Ögon har kommit igång bra. Det finns mycket vilja här.</a:t>
            </a:r>
          </a:p>
          <a:p>
            <a:pPr marL="252000" lvl="1" indent="0">
              <a:buNone/>
            </a:pPr>
            <a:endParaRPr lang="sv-SE" dirty="0" smtClean="0"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VIS vård rullar på då behovet numera efterfrågas från verksamheten själv. </a:t>
            </a:r>
          </a:p>
        </p:txBody>
      </p:sp>
    </p:spTree>
    <p:extLst>
      <p:ext uri="{BB962C8B-B14F-4D97-AF65-F5344CB8AC3E}">
        <p14:creationId xmlns:p14="http://schemas.microsoft.com/office/powerpoint/2010/main" val="7379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Slutord</a:t>
            </a:r>
            <a:b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800" dirty="0">
                <a:cs typeface="Calibri" panose="020F0502020204030204" pitchFamily="34" charset="0"/>
              </a:rPr>
              <a:t>VIS innebär ett nytt arbetssätt och handlar inte bara om ett nytt IT-system</a:t>
            </a:r>
            <a:r>
              <a:rPr lang="sv-SE" dirty="0">
                <a:cs typeface="Calibri" panose="020F0502020204030204" pitchFamily="34" charset="0"/>
              </a:rPr>
              <a:t/>
            </a:r>
            <a:br>
              <a:rPr lang="sv-SE" dirty="0">
                <a:cs typeface="Calibri" panose="020F0502020204030204" pitchFamily="34" charset="0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sv-SE" dirty="0" smtClean="0">
                <a:cs typeface="Calibri" panose="020F0502020204030204" pitchFamily="34" charset="0"/>
              </a:rPr>
              <a:t>Storskalig verksamhetsutveckling kräver: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Gemensamma strategiska mål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Resurser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Tid</a:t>
            </a:r>
          </a:p>
          <a:p>
            <a:pPr lvl="1"/>
            <a:r>
              <a:rPr lang="sv-SE" dirty="0" smtClean="0">
                <a:cs typeface="Calibri" panose="020F0502020204030204" pitchFamily="34" charset="0"/>
              </a:rPr>
              <a:t>Beslut</a:t>
            </a:r>
          </a:p>
          <a:p>
            <a:pPr marL="0" indent="0">
              <a:buNone/>
            </a:pPr>
            <a:endParaRPr lang="sv-SE" dirty="0" smtClean="0">
              <a:cs typeface="Calibri" panose="020F0502020204030204" pitchFamily="34" charset="0"/>
            </a:endParaRPr>
          </a:p>
        </p:txBody>
      </p:sp>
      <p:pic>
        <p:nvPicPr>
          <p:cNvPr id="4" name="Picture 2" descr="http://www.kapstadt.de/images/stories/kapstadt-de/suedafrika/tiere/elefant_5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52936"/>
            <a:ext cx="4215668" cy="281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02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 bwMode="auto">
          <a:xfrm>
            <a:off x="1259632" y="2141311"/>
            <a:ext cx="5786323" cy="3816425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571973" y="332656"/>
            <a:ext cx="5258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/>
              <a:t>”Kunskapsstyrning i en lärande organisation”</a:t>
            </a:r>
            <a:endParaRPr lang="sv-SE" sz="2000" dirty="0"/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7524328" y="3797495"/>
            <a:ext cx="1228632" cy="504056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Strategiska Mål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emhörning 5"/>
          <p:cNvSpPr/>
          <p:nvPr/>
        </p:nvSpPr>
        <p:spPr bwMode="auto">
          <a:xfrm>
            <a:off x="1514178" y="3977516"/>
            <a:ext cx="3995326" cy="648072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VAS xx</a:t>
            </a:r>
          </a:p>
        </p:txBody>
      </p:sp>
      <p:sp>
        <p:nvSpPr>
          <p:cNvPr id="7" name="Femhörning 6"/>
          <p:cNvSpPr/>
          <p:nvPr/>
        </p:nvSpPr>
        <p:spPr bwMode="auto">
          <a:xfrm>
            <a:off x="3420666" y="2283054"/>
            <a:ext cx="1151334" cy="648072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Support och utbildning</a:t>
            </a:r>
          </a:p>
        </p:txBody>
      </p:sp>
      <p:sp>
        <p:nvSpPr>
          <p:cNvPr id="8" name="Femhörning 7"/>
          <p:cNvSpPr/>
          <p:nvPr/>
        </p:nvSpPr>
        <p:spPr bwMode="auto">
          <a:xfrm>
            <a:off x="1497247" y="4848855"/>
            <a:ext cx="4012257" cy="648072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Intranät</a:t>
            </a:r>
          </a:p>
        </p:txBody>
      </p:sp>
      <p:sp>
        <p:nvSpPr>
          <p:cNvPr id="9" name="Femhörning 8"/>
          <p:cNvSpPr/>
          <p:nvPr/>
        </p:nvSpPr>
        <p:spPr bwMode="auto">
          <a:xfrm>
            <a:off x="1497249" y="2292571"/>
            <a:ext cx="1540532" cy="648072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/>
              <a:t>VIS </a:t>
            </a: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Dokument-hantering utveckling</a:t>
            </a:r>
          </a:p>
        </p:txBody>
      </p:sp>
      <p:sp>
        <p:nvSpPr>
          <p:cNvPr id="11" name="Femhörning 10"/>
          <p:cNvSpPr/>
          <p:nvPr/>
        </p:nvSpPr>
        <p:spPr bwMode="auto">
          <a:xfrm>
            <a:off x="4682530" y="2292571"/>
            <a:ext cx="2015108" cy="648072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/>
              <a:t>Förvaltning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/>
              <a:t>Breddinförande enligt plan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Vänster klammerparentes 12"/>
          <p:cNvSpPr/>
          <p:nvPr/>
        </p:nvSpPr>
        <p:spPr bwMode="auto">
          <a:xfrm rot="10800000">
            <a:off x="7165688" y="2132856"/>
            <a:ext cx="288032" cy="396044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951082" y="1264802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 smtClean="0"/>
              <a:t>Programstyrning</a:t>
            </a:r>
            <a:endParaRPr lang="sv-SE" sz="1800" dirty="0"/>
          </a:p>
        </p:txBody>
      </p:sp>
      <p:sp>
        <p:nvSpPr>
          <p:cNvPr id="16" name="Rektangel med rundade hörn 15"/>
          <p:cNvSpPr/>
          <p:nvPr/>
        </p:nvSpPr>
        <p:spPr bwMode="auto">
          <a:xfrm>
            <a:off x="2868911" y="1061192"/>
            <a:ext cx="2664296" cy="648072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5148064" y="713057"/>
            <a:ext cx="37079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cs typeface="Calibri" panose="020F0502020204030204" pitchFamily="34" charset="0"/>
              </a:rPr>
              <a:t>	</a:t>
            </a:r>
          </a:p>
          <a:p>
            <a:pPr lvl="1"/>
            <a:r>
              <a:rPr lang="sv-SE" sz="1000" dirty="0">
                <a:cs typeface="Calibri" panose="020F0502020204030204" pitchFamily="34" charset="0"/>
              </a:rPr>
              <a:t>Bättre kommunikation</a:t>
            </a:r>
          </a:p>
          <a:p>
            <a:pPr lvl="1"/>
            <a:r>
              <a:rPr lang="sv-SE" sz="1000" dirty="0">
                <a:cs typeface="Calibri" panose="020F0502020204030204" pitchFamily="34" charset="0"/>
              </a:rPr>
              <a:t>Samverkan</a:t>
            </a:r>
          </a:p>
          <a:p>
            <a:pPr lvl="1"/>
            <a:r>
              <a:rPr lang="sv-SE" sz="1000" dirty="0">
                <a:cs typeface="Calibri" panose="020F0502020204030204" pitchFamily="34" charset="0"/>
              </a:rPr>
              <a:t>Bättre överblick</a:t>
            </a:r>
          </a:p>
          <a:p>
            <a:pPr lvl="1"/>
            <a:r>
              <a:rPr lang="sv-SE" sz="1000" dirty="0">
                <a:cs typeface="Calibri" panose="020F0502020204030204" pitchFamily="34" charset="0"/>
              </a:rPr>
              <a:t>Beslut och styrning mot samma mål</a:t>
            </a:r>
          </a:p>
          <a:p>
            <a:pPr lvl="1"/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2" name="Romb 1"/>
          <p:cNvSpPr/>
          <p:nvPr/>
        </p:nvSpPr>
        <p:spPr bwMode="auto">
          <a:xfrm>
            <a:off x="3037781" y="2382917"/>
            <a:ext cx="337177" cy="448346"/>
          </a:xfrm>
          <a:prstGeom prst="diamond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Rak pil 13"/>
          <p:cNvCxnSpPr/>
          <p:nvPr/>
        </p:nvCxnSpPr>
        <p:spPr bwMode="auto">
          <a:xfrm flipV="1">
            <a:off x="2026568" y="2942619"/>
            <a:ext cx="0" cy="27035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Rak pil 18"/>
          <p:cNvCxnSpPr/>
          <p:nvPr/>
        </p:nvCxnSpPr>
        <p:spPr bwMode="auto">
          <a:xfrm flipV="1">
            <a:off x="2555776" y="2942619"/>
            <a:ext cx="0" cy="27035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Rak pil 20"/>
          <p:cNvCxnSpPr/>
          <p:nvPr/>
        </p:nvCxnSpPr>
        <p:spPr bwMode="auto">
          <a:xfrm flipV="1">
            <a:off x="3779912" y="2942619"/>
            <a:ext cx="0" cy="27035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Rak pil 21"/>
          <p:cNvCxnSpPr/>
          <p:nvPr/>
        </p:nvCxnSpPr>
        <p:spPr bwMode="auto">
          <a:xfrm flipV="1">
            <a:off x="4355976" y="2942619"/>
            <a:ext cx="0" cy="27035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emhörning 2"/>
          <p:cNvSpPr/>
          <p:nvPr/>
        </p:nvSpPr>
        <p:spPr bwMode="auto">
          <a:xfrm>
            <a:off x="1514178" y="3126554"/>
            <a:ext cx="3240360" cy="648072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Processer och verksamhet</a:t>
            </a:r>
          </a:p>
        </p:txBody>
      </p:sp>
    </p:spTree>
    <p:extLst>
      <p:ext uri="{BB962C8B-B14F-4D97-AF65-F5344CB8AC3E}">
        <p14:creationId xmlns:p14="http://schemas.microsoft.com/office/powerpoint/2010/main" val="110079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VISion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VIS ska ge rätt information vid rätt tillfälle till rätt </a:t>
            </a:r>
            <a:r>
              <a:rPr lang="sv-SE" dirty="0" smtClean="0">
                <a:cs typeface="Calibri" panose="020F0502020204030204" pitchFamily="34" charset="0"/>
              </a:rPr>
              <a:t>användare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3074" name="Picture 2" descr="http://1.bp.blogspot.com/-pNpm4A0CLjI/UvpCkyPctWI/AAAAAAAADBk/0kC2J905ubk/s1600/lam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6896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2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dirty="0" smtClean="0">
                <a:cs typeface="Calibri" panose="020F0502020204030204" pitchFamily="34" charset="0"/>
              </a:rPr>
              <a:t/>
            </a:r>
            <a:br>
              <a:rPr lang="sv-SE" sz="4800" dirty="0" smtClean="0">
                <a:cs typeface="Calibri" panose="020F0502020204030204" pitchFamily="34" charset="0"/>
              </a:rPr>
            </a:br>
            <a:r>
              <a:rPr lang="sv-SE" sz="4800" dirty="0">
                <a:cs typeface="Calibri" panose="020F0502020204030204" pitchFamily="34" charset="0"/>
              </a:rPr>
              <a:t/>
            </a:r>
            <a:br>
              <a:rPr lang="sv-SE" sz="4800" dirty="0">
                <a:cs typeface="Calibri" panose="020F0502020204030204" pitchFamily="34" charset="0"/>
              </a:rPr>
            </a:br>
            <a:r>
              <a:rPr lang="sv-SE" dirty="0" smtClean="0">
                <a:cs typeface="Calibri" panose="020F0502020204030204" pitchFamily="34" charset="0"/>
              </a:rPr>
              <a:t>Bakgrund</a:t>
            </a:r>
            <a:r>
              <a:rPr lang="sv-SE" sz="4800" dirty="0">
                <a:cs typeface="Calibri" panose="020F0502020204030204" pitchFamily="34" charset="0"/>
              </a:rPr>
              <a:t/>
            </a:r>
            <a:br>
              <a:rPr lang="sv-SE" sz="4800" dirty="0">
                <a:cs typeface="Calibri" panose="020F0502020204030204" pitchFamily="34" charset="0"/>
              </a:rPr>
            </a:br>
            <a:r>
              <a:rPr lang="sv-SE" sz="4800" dirty="0">
                <a:cs typeface="Calibri" panose="020F0502020204030204" pitchFamily="34" charset="0"/>
              </a:rPr>
              <a:t/>
            </a:r>
            <a:br>
              <a:rPr lang="sv-SE" sz="4800" dirty="0">
                <a:cs typeface="Calibri" panose="020F0502020204030204" pitchFamily="34" charset="0"/>
              </a:rPr>
            </a:b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sv-SE" dirty="0">
                <a:cs typeface="Calibri" panose="020F0502020204030204" pitchFamily="34" charset="0"/>
              </a:rPr>
              <a:t>S</a:t>
            </a:r>
            <a:r>
              <a:rPr lang="sv-SE" dirty="0" smtClean="0">
                <a:cs typeface="Calibri" panose="020F0502020204030204" pitchFamily="34" charset="0"/>
              </a:rPr>
              <a:t>vårt </a:t>
            </a:r>
            <a:r>
              <a:rPr lang="sv-SE" dirty="0">
                <a:cs typeface="Calibri" panose="020F0502020204030204" pitchFamily="34" charset="0"/>
              </a:rPr>
              <a:t>att hitta </a:t>
            </a:r>
            <a:r>
              <a:rPr lang="sv-SE" dirty="0" smtClean="0">
                <a:cs typeface="Calibri" panose="020F0502020204030204" pitchFamily="34" charset="0"/>
              </a:rPr>
              <a:t>rätt dokumenten.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 smtClean="0">
                <a:cs typeface="Calibri" panose="020F0502020204030204" pitchFamily="34" charset="0"/>
              </a:rPr>
              <a:t>Flera </a:t>
            </a:r>
            <a:r>
              <a:rPr lang="sv-SE" dirty="0">
                <a:cs typeface="Calibri" panose="020F0502020204030204" pitchFamily="34" charset="0"/>
              </a:rPr>
              <a:t>versioner av ett dokument där det inte var tydligt vilken som var senast gällande.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>
                <a:cs typeface="Calibri" panose="020F0502020204030204" pitchFamily="34" charset="0"/>
              </a:rPr>
              <a:t>O</a:t>
            </a:r>
            <a:r>
              <a:rPr lang="sv-SE" dirty="0" smtClean="0">
                <a:cs typeface="Calibri" panose="020F0502020204030204" pitchFamily="34" charset="0"/>
              </a:rPr>
              <a:t>lika </a:t>
            </a:r>
            <a:r>
              <a:rPr lang="sv-SE" dirty="0">
                <a:cs typeface="Calibri" panose="020F0502020204030204" pitchFamily="34" charset="0"/>
              </a:rPr>
              <a:t>vårdrutiner för samma diagnos och behandling.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>
                <a:cs typeface="Calibri" panose="020F0502020204030204" pitchFamily="34" charset="0"/>
              </a:rPr>
              <a:t>Det gick inte att säkerställa att alla som behövde kom åt informationen.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>
                <a:cs typeface="Calibri" panose="020F0502020204030204" pitchFamily="34" charset="0"/>
              </a:rPr>
              <a:t>Otydliga arbetsprocesser för att kvalitetssäkra </a:t>
            </a:r>
            <a:r>
              <a:rPr lang="sv-SE" dirty="0" smtClean="0">
                <a:cs typeface="Calibri" panose="020F0502020204030204" pitchFamily="34" charset="0"/>
              </a:rPr>
              <a:t>vårdinformationen.</a:t>
            </a:r>
          </a:p>
          <a:p>
            <a:pPr marL="457200" lvl="0" indent="-457200">
              <a:buFont typeface="+mj-lt"/>
              <a:buAutoNum type="arabicPeriod"/>
            </a:pPr>
            <a:endParaRPr lang="sv-SE" dirty="0">
              <a:cs typeface="Calibri" panose="020F0502020204030204" pitchFamily="34" charset="0"/>
            </a:endParaRPr>
          </a:p>
          <a:p>
            <a:endParaRPr lang="sv-SE" dirty="0"/>
          </a:p>
        </p:txBody>
      </p:sp>
      <p:pic>
        <p:nvPicPr>
          <p:cNvPr id="4098" name="Picture 2" descr="http://www.lg.se/ImageVaultFiles/id_1219/cf_217/st_edited/f-zvS3XnUlMz1RIh8Mq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25144"/>
            <a:ext cx="17145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2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Rak 26"/>
          <p:cNvCxnSpPr/>
          <p:nvPr/>
        </p:nvCxnSpPr>
        <p:spPr bwMode="auto">
          <a:xfrm>
            <a:off x="7283152" y="5215343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Rak 23"/>
          <p:cNvCxnSpPr/>
          <p:nvPr/>
        </p:nvCxnSpPr>
        <p:spPr bwMode="auto">
          <a:xfrm>
            <a:off x="5389240" y="5157192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Rak 19"/>
          <p:cNvCxnSpPr/>
          <p:nvPr/>
        </p:nvCxnSpPr>
        <p:spPr bwMode="auto">
          <a:xfrm>
            <a:off x="636712" y="5142096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Rak 20"/>
          <p:cNvCxnSpPr/>
          <p:nvPr/>
        </p:nvCxnSpPr>
        <p:spPr bwMode="auto">
          <a:xfrm>
            <a:off x="2148880" y="5142096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ak 21"/>
          <p:cNvCxnSpPr/>
          <p:nvPr/>
        </p:nvCxnSpPr>
        <p:spPr bwMode="auto">
          <a:xfrm>
            <a:off x="3661048" y="5142096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5978" y="188640"/>
            <a:ext cx="7772400" cy="1143000"/>
          </a:xfrm>
        </p:spPr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Vad har hänt på vägen?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5071" y="1268760"/>
            <a:ext cx="7772400" cy="41148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>
                <a:cs typeface="Calibri" panose="020F0502020204030204" pitchFamily="34" charset="0"/>
              </a:rPr>
              <a:t>2009: Pilot VIS vård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>
                <a:cs typeface="Calibri" panose="020F0502020204030204" pitchFamily="34" charset="0"/>
              </a:rPr>
              <a:t>2010 – Q2: Omtag krav VIS vård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>
                <a:cs typeface="Calibri" panose="020F0502020204030204" pitchFamily="34" charset="0"/>
              </a:rPr>
              <a:t>2010 </a:t>
            </a:r>
            <a:r>
              <a:rPr lang="sv-SE" dirty="0">
                <a:cs typeface="Calibri" panose="020F0502020204030204" pitchFamily="34" charset="0"/>
              </a:rPr>
              <a:t>– Q4: </a:t>
            </a:r>
            <a:r>
              <a:rPr lang="sv-SE" dirty="0" smtClean="0">
                <a:cs typeface="Calibri" panose="020F0502020204030204" pitchFamily="34" charset="0"/>
              </a:rPr>
              <a:t>BP2, Start </a:t>
            </a:r>
            <a:r>
              <a:rPr lang="sv-SE" dirty="0">
                <a:cs typeface="Calibri" panose="020F0502020204030204" pitchFamily="34" charset="0"/>
              </a:rPr>
              <a:t>VIS etapp1 VIS vård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>
                <a:cs typeface="Calibri" panose="020F0502020204030204" pitchFamily="34" charset="0"/>
              </a:rPr>
              <a:t>2011– Q4: </a:t>
            </a:r>
            <a:r>
              <a:rPr lang="sv-SE" dirty="0" smtClean="0">
                <a:cs typeface="Calibri" panose="020F0502020204030204" pitchFamily="34" charset="0"/>
              </a:rPr>
              <a:t> Överlämning </a:t>
            </a:r>
            <a:r>
              <a:rPr lang="sv-SE" dirty="0">
                <a:cs typeface="Calibri" panose="020F0502020204030204" pitchFamily="34" charset="0"/>
              </a:rPr>
              <a:t>VIS etapp1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>
                <a:cs typeface="Calibri" panose="020F0502020204030204" pitchFamily="34" charset="0"/>
              </a:rPr>
              <a:t>2012-Q1: VIS </a:t>
            </a:r>
            <a:r>
              <a:rPr lang="sv-SE" dirty="0">
                <a:cs typeface="Calibri" panose="020F0502020204030204" pitchFamily="34" charset="0"/>
              </a:rPr>
              <a:t>vård implementering 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>
                <a:cs typeface="Calibri" panose="020F0502020204030204" pitchFamily="34" charset="0"/>
              </a:rPr>
              <a:t>2012 – </a:t>
            </a:r>
            <a:r>
              <a:rPr lang="sv-SE" dirty="0" smtClean="0">
                <a:cs typeface="Calibri" panose="020F0502020204030204" pitchFamily="34" charset="0"/>
              </a:rPr>
              <a:t>Q1:  Start </a:t>
            </a:r>
            <a:r>
              <a:rPr lang="sv-SE" dirty="0">
                <a:cs typeface="Calibri" panose="020F0502020204030204" pitchFamily="34" charset="0"/>
              </a:rPr>
              <a:t>VIS etapp2, VIS </a:t>
            </a:r>
            <a:r>
              <a:rPr lang="sv-SE" dirty="0" err="1">
                <a:cs typeface="Calibri" panose="020F0502020204030204" pitchFamily="34" charset="0"/>
              </a:rPr>
              <a:t>admin</a:t>
            </a:r>
            <a:r>
              <a:rPr lang="sv-SE" dirty="0">
                <a:cs typeface="Calibri" panose="020F0502020204030204" pitchFamily="34" charset="0"/>
              </a:rPr>
              <a:t> + VIS projekt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>
                <a:cs typeface="Calibri" panose="020F0502020204030204" pitchFamily="34" charset="0"/>
              </a:rPr>
              <a:t>2013 – </a:t>
            </a:r>
            <a:r>
              <a:rPr lang="sv-SE" dirty="0" smtClean="0">
                <a:cs typeface="Calibri" panose="020F0502020204030204" pitchFamily="34" charset="0"/>
              </a:rPr>
              <a:t>Q2: Start </a:t>
            </a:r>
            <a:r>
              <a:rPr lang="sv-SE" dirty="0">
                <a:cs typeface="Calibri" panose="020F0502020204030204" pitchFamily="34" charset="0"/>
              </a:rPr>
              <a:t>VIS etapp3, piloter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>
                <a:cs typeface="Calibri" panose="020F0502020204030204" pitchFamily="34" charset="0"/>
              </a:rPr>
              <a:t>2014 </a:t>
            </a:r>
            <a:r>
              <a:rPr lang="sv-SE" dirty="0">
                <a:cs typeface="Calibri" panose="020F0502020204030204" pitchFamily="34" charset="0"/>
              </a:rPr>
              <a:t>januari: </a:t>
            </a:r>
            <a:r>
              <a:rPr lang="sv-SE" dirty="0" smtClean="0">
                <a:cs typeface="Calibri" panose="020F0502020204030204" pitchFamily="34" charset="0"/>
              </a:rPr>
              <a:t>VIS </a:t>
            </a:r>
            <a:r>
              <a:rPr lang="sv-SE" dirty="0">
                <a:cs typeface="Calibri" panose="020F0502020204030204" pitchFamily="34" charset="0"/>
              </a:rPr>
              <a:t>etapp3 avslut och start för VIS breddinförande.</a:t>
            </a:r>
          </a:p>
          <a:p>
            <a:endParaRPr lang="sv-SE" dirty="0"/>
          </a:p>
        </p:txBody>
      </p:sp>
      <p:pic>
        <p:nvPicPr>
          <p:cNvPr id="4" name="Picture 12" descr="MC90021493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295" y="692696"/>
            <a:ext cx="1799105" cy="209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öger 4"/>
          <p:cNvSpPr/>
          <p:nvPr/>
        </p:nvSpPr>
        <p:spPr bwMode="auto">
          <a:xfrm>
            <a:off x="611560" y="5301207"/>
            <a:ext cx="8532440" cy="936105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714797" y="512301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2010</a:t>
            </a:r>
            <a:endParaRPr lang="sv-SE" sz="1400" dirty="0"/>
          </a:p>
        </p:txBody>
      </p:sp>
      <p:cxnSp>
        <p:nvCxnSpPr>
          <p:cNvPr id="13" name="Rak 12"/>
          <p:cNvCxnSpPr/>
          <p:nvPr/>
        </p:nvCxnSpPr>
        <p:spPr bwMode="auto">
          <a:xfrm>
            <a:off x="611560" y="5157192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Rak 15"/>
          <p:cNvCxnSpPr/>
          <p:nvPr/>
        </p:nvCxnSpPr>
        <p:spPr bwMode="auto">
          <a:xfrm>
            <a:off x="2123728" y="5144746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Rak 16"/>
          <p:cNvCxnSpPr/>
          <p:nvPr/>
        </p:nvCxnSpPr>
        <p:spPr bwMode="auto">
          <a:xfrm>
            <a:off x="3635896" y="5147395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Rak 24"/>
          <p:cNvCxnSpPr/>
          <p:nvPr/>
        </p:nvCxnSpPr>
        <p:spPr bwMode="auto">
          <a:xfrm>
            <a:off x="5364088" y="5162491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Rak 25"/>
          <p:cNvCxnSpPr/>
          <p:nvPr/>
        </p:nvCxnSpPr>
        <p:spPr bwMode="auto">
          <a:xfrm>
            <a:off x="7308304" y="5210044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ruta 27"/>
          <p:cNvSpPr txBox="1"/>
          <p:nvPr/>
        </p:nvSpPr>
        <p:spPr>
          <a:xfrm>
            <a:off x="2483768" y="5123010"/>
            <a:ext cx="568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2011</a:t>
            </a:r>
            <a:endParaRPr lang="sv-SE" sz="1400" dirty="0"/>
          </a:p>
        </p:txBody>
      </p:sp>
      <p:sp>
        <p:nvSpPr>
          <p:cNvPr id="29" name="textruta 28"/>
          <p:cNvSpPr txBox="1"/>
          <p:nvPr/>
        </p:nvSpPr>
        <p:spPr>
          <a:xfrm>
            <a:off x="4075134" y="515719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2012</a:t>
            </a:r>
            <a:endParaRPr lang="sv-SE" sz="1400" dirty="0"/>
          </a:p>
        </p:txBody>
      </p:sp>
      <p:sp>
        <p:nvSpPr>
          <p:cNvPr id="30" name="textruta 29"/>
          <p:cNvSpPr txBox="1"/>
          <p:nvPr/>
        </p:nvSpPr>
        <p:spPr>
          <a:xfrm>
            <a:off x="5724128" y="515719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2013</a:t>
            </a:r>
            <a:endParaRPr lang="sv-SE" sz="1400" dirty="0"/>
          </a:p>
        </p:txBody>
      </p:sp>
      <p:sp>
        <p:nvSpPr>
          <p:cNvPr id="32" name="textruta 31"/>
          <p:cNvSpPr txBox="1"/>
          <p:nvPr/>
        </p:nvSpPr>
        <p:spPr>
          <a:xfrm>
            <a:off x="7518181" y="512831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2014</a:t>
            </a:r>
            <a:endParaRPr lang="sv-SE" sz="1400" dirty="0"/>
          </a:p>
        </p:txBody>
      </p:sp>
      <p:sp>
        <p:nvSpPr>
          <p:cNvPr id="34" name="Rektangel 33"/>
          <p:cNvSpPr/>
          <p:nvPr/>
        </p:nvSpPr>
        <p:spPr bwMode="auto">
          <a:xfrm>
            <a:off x="1815530" y="5574944"/>
            <a:ext cx="1676350" cy="11234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ktangel 34"/>
          <p:cNvSpPr/>
          <p:nvPr/>
        </p:nvSpPr>
        <p:spPr bwMode="auto">
          <a:xfrm>
            <a:off x="305310" y="1412776"/>
            <a:ext cx="347079" cy="112349"/>
          </a:xfrm>
          <a:prstGeom prst="rect">
            <a:avLst/>
          </a:prstGeom>
          <a:solidFill>
            <a:srgbClr val="EAEAE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ktangel 36"/>
          <p:cNvSpPr/>
          <p:nvPr/>
        </p:nvSpPr>
        <p:spPr bwMode="auto">
          <a:xfrm>
            <a:off x="3563888" y="5574946"/>
            <a:ext cx="288032" cy="112348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ktangel 38"/>
          <p:cNvSpPr/>
          <p:nvPr/>
        </p:nvSpPr>
        <p:spPr bwMode="auto">
          <a:xfrm>
            <a:off x="3923095" y="5581072"/>
            <a:ext cx="1729025" cy="112349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ktangel 40"/>
          <p:cNvSpPr/>
          <p:nvPr/>
        </p:nvSpPr>
        <p:spPr bwMode="auto">
          <a:xfrm>
            <a:off x="3764458" y="5816265"/>
            <a:ext cx="1887662" cy="1123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ktangel 42"/>
          <p:cNvSpPr/>
          <p:nvPr/>
        </p:nvSpPr>
        <p:spPr bwMode="auto">
          <a:xfrm>
            <a:off x="336489" y="4797152"/>
            <a:ext cx="334118" cy="112349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ktangel 43"/>
          <p:cNvSpPr/>
          <p:nvPr/>
        </p:nvSpPr>
        <p:spPr bwMode="auto">
          <a:xfrm>
            <a:off x="192473" y="5565797"/>
            <a:ext cx="347079" cy="112349"/>
          </a:xfrm>
          <a:prstGeom prst="rect">
            <a:avLst/>
          </a:prstGeom>
          <a:solidFill>
            <a:srgbClr val="EAEAE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ktangel 44"/>
          <p:cNvSpPr/>
          <p:nvPr/>
        </p:nvSpPr>
        <p:spPr bwMode="auto">
          <a:xfrm>
            <a:off x="305732" y="1844824"/>
            <a:ext cx="347079" cy="11234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ktangel 45"/>
          <p:cNvSpPr/>
          <p:nvPr/>
        </p:nvSpPr>
        <p:spPr bwMode="auto">
          <a:xfrm>
            <a:off x="659245" y="5571962"/>
            <a:ext cx="1104443" cy="10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ktangel 47"/>
          <p:cNvSpPr/>
          <p:nvPr/>
        </p:nvSpPr>
        <p:spPr bwMode="auto">
          <a:xfrm>
            <a:off x="312166" y="2348880"/>
            <a:ext cx="347079" cy="1123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ktangel 48"/>
          <p:cNvSpPr/>
          <p:nvPr/>
        </p:nvSpPr>
        <p:spPr bwMode="auto">
          <a:xfrm>
            <a:off x="323528" y="2791634"/>
            <a:ext cx="347079" cy="112349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ktangel 49"/>
          <p:cNvSpPr/>
          <p:nvPr/>
        </p:nvSpPr>
        <p:spPr bwMode="auto">
          <a:xfrm>
            <a:off x="311282" y="3338066"/>
            <a:ext cx="347079" cy="112349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ktangel 50"/>
          <p:cNvSpPr/>
          <p:nvPr/>
        </p:nvSpPr>
        <p:spPr bwMode="auto">
          <a:xfrm>
            <a:off x="311282" y="3820707"/>
            <a:ext cx="347079" cy="11234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ktangel 51"/>
          <p:cNvSpPr/>
          <p:nvPr/>
        </p:nvSpPr>
        <p:spPr bwMode="auto">
          <a:xfrm>
            <a:off x="336489" y="4324763"/>
            <a:ext cx="347079" cy="112349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ktangel 52"/>
          <p:cNvSpPr/>
          <p:nvPr/>
        </p:nvSpPr>
        <p:spPr bwMode="auto">
          <a:xfrm>
            <a:off x="5726088" y="5816266"/>
            <a:ext cx="1654224" cy="112349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ktangel 53"/>
          <p:cNvSpPr/>
          <p:nvPr/>
        </p:nvSpPr>
        <p:spPr bwMode="auto">
          <a:xfrm>
            <a:off x="7475168" y="5816266"/>
            <a:ext cx="1273296" cy="112349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Ellips 54"/>
          <p:cNvSpPr/>
          <p:nvPr/>
        </p:nvSpPr>
        <p:spPr bwMode="auto">
          <a:xfrm>
            <a:off x="5508104" y="5013176"/>
            <a:ext cx="2160240" cy="151216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5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VIS etapp3?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</a:t>
            </a:r>
            <a:r>
              <a:rPr lang="sv-SE" dirty="0" smtClean="0"/>
              <a:t>rganisation </a:t>
            </a:r>
            <a:r>
              <a:rPr lang="sv-SE" dirty="0"/>
              <a:t>och förvaltning </a:t>
            </a:r>
            <a:r>
              <a:rPr lang="sv-SE" dirty="0" smtClean="0"/>
              <a:t>saknades vid VIS etapp2 projektavslut.</a:t>
            </a:r>
          </a:p>
          <a:p>
            <a:r>
              <a:rPr lang="sv-SE" dirty="0" smtClean="0"/>
              <a:t>”</a:t>
            </a:r>
            <a:r>
              <a:rPr lang="sv-SE" dirty="0"/>
              <a:t>VIS etapp3” </a:t>
            </a:r>
            <a:r>
              <a:rPr lang="sv-SE" dirty="0" smtClean="0"/>
              <a:t>fick i uppdrag </a:t>
            </a:r>
            <a:r>
              <a:rPr lang="sv-SE" dirty="0"/>
              <a:t>att lägga grunden inför ett breddinförande i samarbete med utvalda delar inom NLL som kallas ”piloter”.</a:t>
            </a:r>
          </a:p>
          <a:p>
            <a:r>
              <a:rPr lang="sv-SE" dirty="0" smtClean="0"/>
              <a:t>Pilot </a:t>
            </a:r>
            <a:r>
              <a:rPr lang="sv-SE" dirty="0"/>
              <a:t>är en utvald del i organisationen som kontrollerar att funktionaliteten är den förväntade och upptäcker alla barnsjukdomar i systemet innan det är dags för ett breddinförande.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122" name="Picture 2" descr="http://sverigesradio.se/sida/images/1646/2772099_1200_675.jpg?preset=arti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21088"/>
            <a:ext cx="3525044" cy="198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7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15280"/>
            <a:ext cx="7772400" cy="1143000"/>
          </a:xfrm>
        </p:spPr>
        <p:txBody>
          <a:bodyPr/>
          <a:lstStyle/>
          <a:p>
            <a:r>
              <a:rPr lang="sv-SE" sz="4800" dirty="0" smtClean="0">
                <a:cs typeface="Calibri" panose="020F0502020204030204" pitchFamily="34" charset="0"/>
              </a:rPr>
              <a:t/>
            </a:r>
            <a:br>
              <a:rPr lang="sv-SE" sz="4800" dirty="0" smtClean="0">
                <a:cs typeface="Calibri" panose="020F0502020204030204" pitchFamily="34" charset="0"/>
              </a:rPr>
            </a:br>
            <a:r>
              <a:rPr lang="sv-SE" sz="4800" dirty="0">
                <a:cs typeface="Calibri" panose="020F0502020204030204" pitchFamily="34" charset="0"/>
              </a:rPr>
              <a:t/>
            </a:r>
            <a:br>
              <a:rPr lang="sv-SE" sz="4800" dirty="0">
                <a:cs typeface="Calibri" panose="020F0502020204030204" pitchFamily="34" charset="0"/>
              </a:rPr>
            </a:br>
            <a:r>
              <a:rPr lang="sv-SE" dirty="0" smtClean="0">
                <a:cs typeface="Calibri" panose="020F0502020204030204" pitchFamily="34" charset="0"/>
              </a:rPr>
              <a:t>Vilka har varit med i etapp3?</a:t>
            </a:r>
            <a:r>
              <a:rPr lang="sv-SE" sz="4800" dirty="0">
                <a:cs typeface="Calibri" panose="020F0502020204030204" pitchFamily="34" charset="0"/>
              </a:rPr>
              <a:t/>
            </a:r>
            <a:br>
              <a:rPr lang="sv-SE" sz="4800" dirty="0">
                <a:cs typeface="Calibri" panose="020F0502020204030204" pitchFamily="34" charset="0"/>
              </a:rPr>
            </a:br>
            <a:r>
              <a:rPr lang="sv-SE" sz="4800" dirty="0">
                <a:cs typeface="Calibri" panose="020F0502020204030204" pitchFamily="34" charset="0"/>
              </a:rPr>
              <a:t/>
            </a:r>
            <a:br>
              <a:rPr lang="sv-SE" sz="4800" dirty="0">
                <a:cs typeface="Calibri" panose="020F0502020204030204" pitchFamily="34" charset="0"/>
              </a:rPr>
            </a:br>
            <a:endParaRPr lang="sv-SE" sz="4800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35101"/>
              </p:ext>
            </p:extLst>
          </p:nvPr>
        </p:nvGraphicFramePr>
        <p:xfrm>
          <a:off x="899592" y="3140968"/>
          <a:ext cx="3670176" cy="2724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Platshållare för innehåll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932773"/>
              </p:ext>
            </p:extLst>
          </p:nvPr>
        </p:nvGraphicFramePr>
        <p:xfrm>
          <a:off x="3635896" y="3068960"/>
          <a:ext cx="3880048" cy="2960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10859694"/>
              </p:ext>
            </p:extLst>
          </p:nvPr>
        </p:nvGraphicFramePr>
        <p:xfrm>
          <a:off x="2051720" y="548680"/>
          <a:ext cx="4992216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971600" y="1412776"/>
            <a:ext cx="193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v-SE" sz="900" dirty="0">
                <a:solidFill>
                  <a:schemeClr val="tx2"/>
                </a:solidFill>
              </a:rPr>
              <a:t>Veronika Sundström, projektägare</a:t>
            </a: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Kristina Jonsson</a:t>
            </a: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Stefan Carlsson</a:t>
            </a: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Teija Joona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4283968" y="1052736"/>
            <a:ext cx="29033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v-SE" sz="900" dirty="0" err="1">
                <a:solidFill>
                  <a:schemeClr val="tx2"/>
                </a:solidFill>
              </a:rPr>
              <a:t>Anne-li</a:t>
            </a:r>
            <a:r>
              <a:rPr lang="sv-SE" sz="900" dirty="0">
                <a:solidFill>
                  <a:schemeClr val="tx2"/>
                </a:solidFill>
              </a:rPr>
              <a:t> Nilsson, projektledare</a:t>
            </a: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Fredrik Mark, SharePoint administratör</a:t>
            </a: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Camilla Henriksson, Utbildningsansvarig/testansvarig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6660232" y="1492042"/>
            <a:ext cx="235833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>
                <a:solidFill>
                  <a:schemeClr val="tx2"/>
                </a:solidFill>
              </a:rPr>
              <a:t>Robin Stridsberg, Utvecklare (Sogeti)</a:t>
            </a:r>
          </a:p>
          <a:p>
            <a:r>
              <a:rPr lang="sv-SE" sz="900" dirty="0">
                <a:solidFill>
                  <a:schemeClr val="tx2"/>
                </a:solidFill>
              </a:rPr>
              <a:t>Christofer Kihlman, Utvecklare (Sogeti)</a:t>
            </a:r>
          </a:p>
          <a:p>
            <a:r>
              <a:rPr lang="sv-SE" sz="900" dirty="0">
                <a:solidFill>
                  <a:schemeClr val="tx2"/>
                </a:solidFill>
              </a:rPr>
              <a:t>Tobias Jonsson, Utvecklare (Sogeti)</a:t>
            </a:r>
          </a:p>
          <a:p>
            <a:r>
              <a:rPr lang="sv-SE" sz="900" dirty="0">
                <a:solidFill>
                  <a:schemeClr val="tx2"/>
                </a:solidFill>
              </a:rPr>
              <a:t>Johan Erixon, SharePoint arkitekt (Sogeti)</a:t>
            </a:r>
          </a:p>
          <a:p>
            <a:r>
              <a:rPr lang="en-US" sz="900" dirty="0">
                <a:solidFill>
                  <a:schemeClr val="tx2"/>
                </a:solidFill>
              </a:rPr>
              <a:t>Mats Aidanpää, </a:t>
            </a:r>
            <a:r>
              <a:rPr lang="en-US" sz="900" dirty="0" err="1">
                <a:solidFill>
                  <a:schemeClr val="tx2"/>
                </a:solidFill>
              </a:rPr>
              <a:t>Scrummaster</a:t>
            </a:r>
            <a:r>
              <a:rPr lang="en-US" sz="900" dirty="0">
                <a:solidFill>
                  <a:schemeClr val="tx2"/>
                </a:solidFill>
              </a:rPr>
              <a:t>/test (</a:t>
            </a:r>
            <a:r>
              <a:rPr lang="en-US" sz="900" dirty="0" err="1">
                <a:solidFill>
                  <a:schemeClr val="tx2"/>
                </a:solidFill>
              </a:rPr>
              <a:t>Sogeti</a:t>
            </a:r>
            <a:r>
              <a:rPr lang="en-US" sz="900" dirty="0">
                <a:solidFill>
                  <a:schemeClr val="tx2"/>
                </a:solidFill>
              </a:rPr>
              <a:t>)</a:t>
            </a:r>
            <a:endParaRPr lang="sv-SE" sz="900" dirty="0">
              <a:solidFill>
                <a:schemeClr val="tx2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2925051" y="5415607"/>
            <a:ext cx="380745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lvl="0"/>
            <a:r>
              <a:rPr lang="en-US" sz="900" dirty="0">
                <a:solidFill>
                  <a:schemeClr val="tx2"/>
                </a:solidFill>
              </a:rPr>
              <a:t>Service, Dan-Christer Nilsson  </a:t>
            </a:r>
            <a:endParaRPr lang="sv-SE" sz="900" dirty="0">
              <a:solidFill>
                <a:schemeClr val="tx2"/>
              </a:solidFill>
            </a:endParaRP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Projektkontoret, Agneta Carlström  </a:t>
            </a: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Länsteknik, Daniel Hednäs</a:t>
            </a: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Ögon, Lena Hård</a:t>
            </a: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VIS vård, Susanne Andersson</a:t>
            </a:r>
          </a:p>
          <a:p>
            <a:pPr lvl="0"/>
            <a:r>
              <a:rPr lang="sv-SE" sz="900" dirty="0">
                <a:solidFill>
                  <a:schemeClr val="tx2"/>
                </a:solidFill>
              </a:rPr>
              <a:t>Medicintekniska produkter och tjänster dokument, Salvatore Capizzello</a:t>
            </a:r>
          </a:p>
        </p:txBody>
      </p:sp>
    </p:spTree>
    <p:extLst>
      <p:ext uri="{BB962C8B-B14F-4D97-AF65-F5344CB8AC3E}">
        <p14:creationId xmlns:p14="http://schemas.microsoft.com/office/powerpoint/2010/main" val="418246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9" grpId="0"/>
      <p:bldP spid="10" grpId="0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 bwMode="auto">
          <a:xfrm>
            <a:off x="830610" y="40466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Metod</a:t>
            </a:r>
            <a:endParaRPr lang="sv-SE" kern="0" dirty="0"/>
          </a:p>
        </p:txBody>
      </p:sp>
      <p:sp>
        <p:nvSpPr>
          <p:cNvPr id="3" name="Platshållare för innehåll 2"/>
          <p:cNvSpPr txBox="1">
            <a:spLocks/>
          </p:cNvSpPr>
          <p:nvPr/>
        </p:nvSpPr>
        <p:spPr>
          <a:xfrm>
            <a:off x="685800" y="1928813"/>
            <a:ext cx="7772400" cy="4114800"/>
          </a:xfrm>
          <a:prstGeom prst="rect">
            <a:avLst/>
          </a:prstGeom>
        </p:spPr>
        <p:txBody>
          <a:bodyPr/>
          <a:lstStyle>
            <a:lvl1pPr marL="107950" indent="-1079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18415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–"/>
              <a:defRPr sz="1600">
                <a:solidFill>
                  <a:schemeClr val="tx2"/>
                </a:solidFill>
                <a:latin typeface="+mn-lt"/>
              </a:defRPr>
            </a:lvl2pPr>
            <a:lvl3pPr marL="1257300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+mn-lt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+mn-lt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sv-SE" kern="0" dirty="0" err="1" smtClean="0"/>
              <a:t>Scrumban</a:t>
            </a:r>
            <a:endParaRPr lang="sv-SE" kern="0" dirty="0" smtClean="0"/>
          </a:p>
          <a:p>
            <a:pPr lvl="1"/>
            <a:r>
              <a:rPr lang="sv-SE" kern="0" dirty="0" smtClean="0"/>
              <a:t>Utveckling i förvaltning med 2 pågående aktiviteter</a:t>
            </a:r>
          </a:p>
          <a:p>
            <a:pPr lvl="1"/>
            <a:r>
              <a:rPr lang="sv-SE" kern="0" dirty="0" smtClean="0"/>
              <a:t>Produktägare prioriterar</a:t>
            </a:r>
          </a:p>
          <a:p>
            <a:pPr lvl="1"/>
            <a:r>
              <a:rPr lang="sv-SE" kern="0" dirty="0" err="1" smtClean="0"/>
              <a:t>Ståupp</a:t>
            </a:r>
            <a:r>
              <a:rPr lang="sv-SE" kern="0" dirty="0" smtClean="0"/>
              <a:t> dagligen</a:t>
            </a:r>
          </a:p>
          <a:p>
            <a:pPr lvl="1"/>
            <a:r>
              <a:rPr lang="sv-SE" kern="0" dirty="0" smtClean="0"/>
              <a:t>Leverans 1 gång i månaden</a:t>
            </a:r>
          </a:p>
          <a:p>
            <a:pPr lvl="1"/>
            <a:endParaRPr lang="sv-SE" kern="0" dirty="0"/>
          </a:p>
          <a:p>
            <a:r>
              <a:rPr lang="sv-SE" kern="0" dirty="0" smtClean="0"/>
              <a:t>Pilotsamarbete</a:t>
            </a:r>
          </a:p>
          <a:p>
            <a:pPr lvl="1"/>
            <a:r>
              <a:rPr lang="sv-SE" kern="0" dirty="0" smtClean="0"/>
              <a:t>Överenskommelse godkänns av ansvarig chef</a:t>
            </a:r>
          </a:p>
          <a:p>
            <a:pPr lvl="1"/>
            <a:r>
              <a:rPr lang="sv-SE" kern="0" dirty="0" smtClean="0"/>
              <a:t>Statusrapportering 1 gång i veckan</a:t>
            </a:r>
          </a:p>
          <a:p>
            <a:pPr lvl="1"/>
            <a:r>
              <a:rPr lang="sv-SE" kern="0" dirty="0" smtClean="0"/>
              <a:t>Nya krav/önskemål rapporteras på statusmöte</a:t>
            </a:r>
          </a:p>
          <a:p>
            <a:pPr lvl="1"/>
            <a:r>
              <a:rPr lang="sv-SE" kern="0" dirty="0" smtClean="0"/>
              <a:t>Prioriterade önskemål bearbetas i kravmöte</a:t>
            </a:r>
          </a:p>
          <a:p>
            <a:pPr lvl="1"/>
            <a:r>
              <a:rPr lang="sv-SE" kern="0" dirty="0" smtClean="0"/>
              <a:t>Utbildning och arbetsdagar för piloter genomförs</a:t>
            </a:r>
          </a:p>
          <a:p>
            <a:pPr marL="0" indent="0">
              <a:buFont typeface="Arial" charset="0"/>
              <a:buNone/>
            </a:pPr>
            <a:endParaRPr lang="sv-SE" kern="0" dirty="0"/>
          </a:p>
        </p:txBody>
      </p:sp>
      <p:pic>
        <p:nvPicPr>
          <p:cNvPr id="6146" name="Picture 2" descr="http://upload.wikimedia.org/wikipedia/commons/thumb/d/d2/Scrumban_task_board_example.jpg/400px-Scrumban_task_board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76967"/>
            <a:ext cx="2132236" cy="175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6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1"/>
          <p:cNvCxnSpPr/>
          <p:nvPr/>
        </p:nvCxnSpPr>
        <p:spPr bwMode="auto">
          <a:xfrm>
            <a:off x="4716016" y="4582367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" name="Rak 2"/>
          <p:cNvCxnSpPr/>
          <p:nvPr/>
        </p:nvCxnSpPr>
        <p:spPr bwMode="auto">
          <a:xfrm>
            <a:off x="3661048" y="4524216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" name="Rak 3"/>
          <p:cNvCxnSpPr/>
          <p:nvPr/>
        </p:nvCxnSpPr>
        <p:spPr bwMode="auto">
          <a:xfrm>
            <a:off x="385192" y="4509120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Rak 4"/>
          <p:cNvCxnSpPr/>
          <p:nvPr/>
        </p:nvCxnSpPr>
        <p:spPr bwMode="auto">
          <a:xfrm>
            <a:off x="1428800" y="4509120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Rak 5"/>
          <p:cNvCxnSpPr/>
          <p:nvPr/>
        </p:nvCxnSpPr>
        <p:spPr bwMode="auto">
          <a:xfrm>
            <a:off x="2508920" y="4509120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Höger 6"/>
          <p:cNvSpPr/>
          <p:nvPr/>
        </p:nvSpPr>
        <p:spPr bwMode="auto">
          <a:xfrm>
            <a:off x="360040" y="4645384"/>
            <a:ext cx="8532440" cy="936105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Rak 8"/>
          <p:cNvCxnSpPr/>
          <p:nvPr/>
        </p:nvCxnSpPr>
        <p:spPr bwMode="auto">
          <a:xfrm>
            <a:off x="360040" y="4524216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/>
        </p:nvCxnSpPr>
        <p:spPr bwMode="auto">
          <a:xfrm>
            <a:off x="1403648" y="4511770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Rak 10"/>
          <p:cNvCxnSpPr/>
          <p:nvPr/>
        </p:nvCxnSpPr>
        <p:spPr bwMode="auto">
          <a:xfrm>
            <a:off x="2483768" y="4514419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Rak 11"/>
          <p:cNvCxnSpPr/>
          <p:nvPr/>
        </p:nvCxnSpPr>
        <p:spPr bwMode="auto">
          <a:xfrm>
            <a:off x="3635896" y="4529515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Rak 12"/>
          <p:cNvCxnSpPr/>
          <p:nvPr/>
        </p:nvCxnSpPr>
        <p:spPr bwMode="auto">
          <a:xfrm>
            <a:off x="4741168" y="4577068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ruta 26"/>
          <p:cNvSpPr txBox="1"/>
          <p:nvPr/>
        </p:nvSpPr>
        <p:spPr>
          <a:xfrm>
            <a:off x="64765" y="2437517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 smtClean="0"/>
              <a:t>Dalarna och </a:t>
            </a:r>
            <a:r>
              <a:rPr lang="sv-SE" sz="900" dirty="0"/>
              <a:t>U</a:t>
            </a:r>
            <a:r>
              <a:rPr lang="sv-SE" sz="900" dirty="0" smtClean="0"/>
              <a:t>ppsala </a:t>
            </a:r>
          </a:p>
          <a:p>
            <a:r>
              <a:rPr lang="sv-SE" sz="900" dirty="0" smtClean="0"/>
              <a:t>visar intresse</a:t>
            </a:r>
            <a:endParaRPr lang="sv-SE" sz="900" dirty="0"/>
          </a:p>
        </p:txBody>
      </p:sp>
      <p:cxnSp>
        <p:nvCxnSpPr>
          <p:cNvPr id="29" name="Rak pil 28"/>
          <p:cNvCxnSpPr/>
          <p:nvPr/>
        </p:nvCxnSpPr>
        <p:spPr bwMode="auto">
          <a:xfrm>
            <a:off x="538452" y="2852936"/>
            <a:ext cx="0" cy="165618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ruta 29"/>
          <p:cNvSpPr txBox="1"/>
          <p:nvPr/>
        </p:nvSpPr>
        <p:spPr>
          <a:xfrm>
            <a:off x="2476153" y="1773982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 smtClean="0"/>
              <a:t>Styrgrupp finns</a:t>
            </a:r>
          </a:p>
          <a:p>
            <a:r>
              <a:rPr lang="sv-SE" sz="900" dirty="0" smtClean="0"/>
              <a:t>BP2</a:t>
            </a:r>
            <a:endParaRPr lang="sv-SE" sz="900" dirty="0"/>
          </a:p>
        </p:txBody>
      </p:sp>
      <p:cxnSp>
        <p:nvCxnSpPr>
          <p:cNvPr id="31" name="Rak pil 30"/>
          <p:cNvCxnSpPr/>
          <p:nvPr/>
        </p:nvCxnSpPr>
        <p:spPr bwMode="auto">
          <a:xfrm>
            <a:off x="2771800" y="2278412"/>
            <a:ext cx="0" cy="236697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026" name="Picture 2" descr="C:\Users\ltannnil\AppData\Local\Microsoft\Windows\Temporary Internet Files\Content.IE5\V0AHPZVI\MC9002321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633" y="4956234"/>
            <a:ext cx="341760" cy="32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ruta 33"/>
          <p:cNvSpPr txBox="1"/>
          <p:nvPr/>
        </p:nvSpPr>
        <p:spPr>
          <a:xfrm>
            <a:off x="2771800" y="237713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 smtClean="0"/>
              <a:t>1000 dokument </a:t>
            </a:r>
          </a:p>
          <a:p>
            <a:r>
              <a:rPr lang="sv-SE" sz="900" dirty="0" smtClean="0"/>
              <a:t>VIS vård</a:t>
            </a:r>
            <a:endParaRPr lang="sv-SE" sz="900" dirty="0"/>
          </a:p>
        </p:txBody>
      </p:sp>
      <p:cxnSp>
        <p:nvCxnSpPr>
          <p:cNvPr id="35" name="Rak pil 34"/>
          <p:cNvCxnSpPr/>
          <p:nvPr/>
        </p:nvCxnSpPr>
        <p:spPr bwMode="auto">
          <a:xfrm>
            <a:off x="3131840" y="2731568"/>
            <a:ext cx="0" cy="189892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ruta 36"/>
          <p:cNvSpPr txBox="1"/>
          <p:nvPr/>
        </p:nvSpPr>
        <p:spPr>
          <a:xfrm>
            <a:off x="3563888" y="2746464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 smtClean="0"/>
              <a:t>Piloter godkänns</a:t>
            </a:r>
            <a:endParaRPr lang="sv-SE" sz="900" dirty="0"/>
          </a:p>
        </p:txBody>
      </p:sp>
      <p:cxnSp>
        <p:nvCxnSpPr>
          <p:cNvPr id="38" name="Rak pil 37"/>
          <p:cNvCxnSpPr/>
          <p:nvPr/>
        </p:nvCxnSpPr>
        <p:spPr bwMode="auto">
          <a:xfrm>
            <a:off x="3887416" y="2977296"/>
            <a:ext cx="0" cy="16680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textruta 39"/>
          <p:cNvSpPr txBox="1"/>
          <p:nvPr/>
        </p:nvSpPr>
        <p:spPr>
          <a:xfrm>
            <a:off x="4110953" y="2904360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 smtClean="0"/>
              <a:t>Nyttovärdering</a:t>
            </a:r>
            <a:endParaRPr lang="sv-SE" sz="900" dirty="0"/>
          </a:p>
        </p:txBody>
      </p:sp>
      <p:cxnSp>
        <p:nvCxnSpPr>
          <p:cNvPr id="41" name="Rak pil 40"/>
          <p:cNvCxnSpPr/>
          <p:nvPr/>
        </p:nvCxnSpPr>
        <p:spPr bwMode="auto">
          <a:xfrm>
            <a:off x="4566184" y="3135192"/>
            <a:ext cx="0" cy="16680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textruta 41"/>
          <p:cNvSpPr txBox="1"/>
          <p:nvPr/>
        </p:nvSpPr>
        <p:spPr>
          <a:xfrm>
            <a:off x="4881137" y="148595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 smtClean="0"/>
              <a:t>Utbildning</a:t>
            </a:r>
          </a:p>
          <a:p>
            <a:r>
              <a:rPr lang="sv-SE" sz="900" dirty="0" smtClean="0"/>
              <a:t>Vis vård v2</a:t>
            </a:r>
            <a:endParaRPr lang="sv-SE" sz="900" dirty="0"/>
          </a:p>
        </p:txBody>
      </p:sp>
      <p:cxnSp>
        <p:nvCxnSpPr>
          <p:cNvPr id="43" name="Rak pil 42"/>
          <p:cNvCxnSpPr/>
          <p:nvPr/>
        </p:nvCxnSpPr>
        <p:spPr bwMode="auto">
          <a:xfrm>
            <a:off x="5258804" y="1958648"/>
            <a:ext cx="0" cy="284579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ruta 44"/>
          <p:cNvSpPr txBox="1"/>
          <p:nvPr/>
        </p:nvSpPr>
        <p:spPr>
          <a:xfrm>
            <a:off x="6156176" y="76470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 err="1" smtClean="0"/>
              <a:t>Migrering</a:t>
            </a:r>
            <a:r>
              <a:rPr lang="sv-SE" sz="900" dirty="0" smtClean="0"/>
              <a:t> </a:t>
            </a:r>
          </a:p>
          <a:p>
            <a:r>
              <a:rPr lang="sv-SE" sz="900" dirty="0" smtClean="0"/>
              <a:t>VIS vård</a:t>
            </a:r>
            <a:endParaRPr lang="sv-SE" sz="900" dirty="0"/>
          </a:p>
        </p:txBody>
      </p:sp>
      <p:cxnSp>
        <p:nvCxnSpPr>
          <p:cNvPr id="46" name="Rak pil 45"/>
          <p:cNvCxnSpPr/>
          <p:nvPr/>
        </p:nvCxnSpPr>
        <p:spPr bwMode="auto">
          <a:xfrm>
            <a:off x="6424553" y="1252980"/>
            <a:ext cx="0" cy="344863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ruta 46"/>
          <p:cNvSpPr txBox="1"/>
          <p:nvPr/>
        </p:nvSpPr>
        <p:spPr>
          <a:xfrm>
            <a:off x="179512" y="4113241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1 juni 2013</a:t>
            </a:r>
            <a:endParaRPr lang="sv-SE" sz="1000" dirty="0"/>
          </a:p>
        </p:txBody>
      </p:sp>
      <p:cxnSp>
        <p:nvCxnSpPr>
          <p:cNvPr id="49" name="Rak 48"/>
          <p:cNvCxnSpPr/>
          <p:nvPr/>
        </p:nvCxnSpPr>
        <p:spPr bwMode="auto">
          <a:xfrm>
            <a:off x="5940152" y="4586427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Rak 49"/>
          <p:cNvCxnSpPr/>
          <p:nvPr/>
        </p:nvCxnSpPr>
        <p:spPr bwMode="auto">
          <a:xfrm>
            <a:off x="5965304" y="4581128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Rak 50"/>
          <p:cNvCxnSpPr/>
          <p:nvPr/>
        </p:nvCxnSpPr>
        <p:spPr bwMode="auto">
          <a:xfrm>
            <a:off x="7092280" y="4586427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Rak 51"/>
          <p:cNvCxnSpPr/>
          <p:nvPr/>
        </p:nvCxnSpPr>
        <p:spPr bwMode="auto">
          <a:xfrm>
            <a:off x="7117432" y="4581128"/>
            <a:ext cx="0" cy="87795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textruta 47"/>
          <p:cNvSpPr txBox="1"/>
          <p:nvPr/>
        </p:nvSpPr>
        <p:spPr>
          <a:xfrm>
            <a:off x="602705" y="4948096"/>
            <a:ext cx="383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juni</a:t>
            </a:r>
            <a:endParaRPr lang="sv-SE" sz="1000" dirty="0"/>
          </a:p>
        </p:txBody>
      </p:sp>
      <p:sp>
        <p:nvSpPr>
          <p:cNvPr id="54" name="textruta 53"/>
          <p:cNvSpPr txBox="1"/>
          <p:nvPr/>
        </p:nvSpPr>
        <p:spPr>
          <a:xfrm>
            <a:off x="1584768" y="4948096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juli</a:t>
            </a:r>
            <a:endParaRPr lang="sv-SE" sz="1000" dirty="0"/>
          </a:p>
        </p:txBody>
      </p:sp>
      <p:sp>
        <p:nvSpPr>
          <p:cNvPr id="55" name="textruta 54"/>
          <p:cNvSpPr txBox="1"/>
          <p:nvPr/>
        </p:nvSpPr>
        <p:spPr>
          <a:xfrm>
            <a:off x="2771800" y="494809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aug</a:t>
            </a:r>
            <a:endParaRPr lang="sv-SE" sz="1000" dirty="0"/>
          </a:p>
        </p:txBody>
      </p:sp>
      <p:sp>
        <p:nvSpPr>
          <p:cNvPr id="56" name="textruta 55"/>
          <p:cNvSpPr txBox="1"/>
          <p:nvPr/>
        </p:nvSpPr>
        <p:spPr>
          <a:xfrm>
            <a:off x="3966126" y="4948096"/>
            <a:ext cx="389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sep</a:t>
            </a:r>
            <a:endParaRPr lang="sv-SE" sz="1000" dirty="0"/>
          </a:p>
        </p:txBody>
      </p:sp>
      <p:sp>
        <p:nvSpPr>
          <p:cNvPr id="57" name="textruta 56"/>
          <p:cNvSpPr txBox="1"/>
          <p:nvPr/>
        </p:nvSpPr>
        <p:spPr>
          <a:xfrm>
            <a:off x="5081512" y="4948096"/>
            <a:ext cx="354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okt</a:t>
            </a:r>
            <a:endParaRPr lang="sv-SE" sz="1000" dirty="0"/>
          </a:p>
        </p:txBody>
      </p:sp>
      <p:sp>
        <p:nvSpPr>
          <p:cNvPr id="58" name="textruta 57"/>
          <p:cNvSpPr txBox="1"/>
          <p:nvPr/>
        </p:nvSpPr>
        <p:spPr>
          <a:xfrm>
            <a:off x="6372200" y="4948096"/>
            <a:ext cx="389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nov</a:t>
            </a:r>
            <a:endParaRPr lang="sv-SE" sz="1000" dirty="0"/>
          </a:p>
        </p:txBody>
      </p:sp>
      <p:sp>
        <p:nvSpPr>
          <p:cNvPr id="59" name="textruta 58"/>
          <p:cNvSpPr txBox="1"/>
          <p:nvPr/>
        </p:nvSpPr>
        <p:spPr>
          <a:xfrm>
            <a:off x="7524328" y="4948096"/>
            <a:ext cx="389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dec</a:t>
            </a:r>
            <a:endParaRPr lang="sv-SE" sz="1000" dirty="0"/>
          </a:p>
        </p:txBody>
      </p:sp>
      <p:sp>
        <p:nvSpPr>
          <p:cNvPr id="60" name="textruta 59"/>
          <p:cNvSpPr txBox="1"/>
          <p:nvPr/>
        </p:nvSpPr>
        <p:spPr>
          <a:xfrm>
            <a:off x="7546871" y="94525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 smtClean="0"/>
              <a:t>Avslut WS </a:t>
            </a:r>
          </a:p>
          <a:p>
            <a:r>
              <a:rPr lang="sv-SE" sz="900" dirty="0" smtClean="0"/>
              <a:t>piloter</a:t>
            </a:r>
            <a:endParaRPr lang="sv-SE" sz="900" dirty="0"/>
          </a:p>
        </p:txBody>
      </p:sp>
      <p:cxnSp>
        <p:nvCxnSpPr>
          <p:cNvPr id="61" name="Rak pil 60"/>
          <p:cNvCxnSpPr/>
          <p:nvPr/>
        </p:nvCxnSpPr>
        <p:spPr bwMode="auto">
          <a:xfrm>
            <a:off x="7815248" y="1433528"/>
            <a:ext cx="0" cy="326808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3" name="textruta 62"/>
          <p:cNvSpPr txBox="1"/>
          <p:nvPr/>
        </p:nvSpPr>
        <p:spPr>
          <a:xfrm>
            <a:off x="7921986" y="219246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dirty="0" smtClean="0"/>
              <a:t>Demo </a:t>
            </a:r>
          </a:p>
          <a:p>
            <a:r>
              <a:rPr lang="sv-SE" sz="900" dirty="0" smtClean="0"/>
              <a:t>SP2013</a:t>
            </a:r>
            <a:endParaRPr lang="sv-SE" sz="900" dirty="0"/>
          </a:p>
        </p:txBody>
      </p:sp>
      <p:cxnSp>
        <p:nvCxnSpPr>
          <p:cNvPr id="64" name="Rak pil 63"/>
          <p:cNvCxnSpPr/>
          <p:nvPr/>
        </p:nvCxnSpPr>
        <p:spPr bwMode="auto">
          <a:xfrm>
            <a:off x="8122935" y="2572617"/>
            <a:ext cx="0" cy="1786845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7" name="Rak 66"/>
          <p:cNvCxnSpPr/>
          <p:nvPr/>
        </p:nvCxnSpPr>
        <p:spPr bwMode="auto">
          <a:xfrm>
            <a:off x="8100392" y="4581128"/>
            <a:ext cx="0" cy="95100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0" name="Rubrik 1"/>
          <p:cNvSpPr txBox="1">
            <a:spLocks/>
          </p:cNvSpPr>
          <p:nvPr/>
        </p:nvSpPr>
        <p:spPr bwMode="auto">
          <a:xfrm>
            <a:off x="744621" y="10998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Några aktiviteter..</a:t>
            </a:r>
            <a:endParaRPr lang="sv-SE" kern="0" dirty="0"/>
          </a:p>
        </p:txBody>
      </p:sp>
      <p:pic>
        <p:nvPicPr>
          <p:cNvPr id="1027" name="Picture 3" descr="C:\Users\ltannnil\AppData\Local\Microsoft\Windows\Temporary Internet Files\Content.IE5\W9XEQ6P9\MC9001997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858" y="4963192"/>
            <a:ext cx="327470" cy="36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ruta 68"/>
          <p:cNvSpPr txBox="1"/>
          <p:nvPr/>
        </p:nvSpPr>
        <p:spPr>
          <a:xfrm>
            <a:off x="3102998" y="5721425"/>
            <a:ext cx="3228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800" dirty="0"/>
              <a:t>VIS TVO ska finnas beskrivet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800" dirty="0"/>
              <a:t>VIS förvaltning ska finnas beskrivet och etablerat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800" dirty="0"/>
              <a:t>Information och förankring av VIS breddinförande är genomfört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800" dirty="0"/>
              <a:t>Nyttovärdering finns förankrad i verksamheten för uppföljning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800" dirty="0"/>
              <a:t>Plan för hur VIS breddinförande ska </a:t>
            </a:r>
            <a:r>
              <a:rPr lang="sv-SE" sz="800" dirty="0" smtClean="0"/>
              <a:t>utföras</a:t>
            </a:r>
            <a:endParaRPr lang="sv-SE" sz="800" dirty="0"/>
          </a:p>
        </p:txBody>
      </p:sp>
      <p:sp>
        <p:nvSpPr>
          <p:cNvPr id="71" name="Höger klammerparentes 70"/>
          <p:cNvSpPr/>
          <p:nvPr/>
        </p:nvSpPr>
        <p:spPr bwMode="auto">
          <a:xfrm rot="5400000">
            <a:off x="5079902" y="2740625"/>
            <a:ext cx="266426" cy="5819640"/>
          </a:xfrm>
          <a:prstGeom prst="rightBrace">
            <a:avLst>
              <a:gd name="adj1" fmla="val 8333"/>
              <a:gd name="adj2" fmla="val 49836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899592" y="2636912"/>
            <a:ext cx="7726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http://samarbeta.nll.se/projekt/visetapp3/Projektdokument/Arbetsmaterial/VIS%20plattform.pptx</a:t>
            </a:r>
          </a:p>
        </p:txBody>
      </p:sp>
      <p:sp>
        <p:nvSpPr>
          <p:cNvPr id="3" name="Rubrik 1"/>
          <p:cNvSpPr txBox="1">
            <a:spLocks/>
          </p:cNvSpPr>
          <p:nvPr/>
        </p:nvSpPr>
        <p:spPr bwMode="auto">
          <a:xfrm>
            <a:off x="744621" y="10998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Vad är levererat?</a:t>
            </a:r>
            <a:endParaRPr lang="sv-SE" kern="0" dirty="0"/>
          </a:p>
        </p:txBody>
      </p:sp>
    </p:spTree>
    <p:extLst>
      <p:ext uri="{BB962C8B-B14F-4D97-AF65-F5344CB8AC3E}">
        <p14:creationId xmlns:p14="http://schemas.microsoft.com/office/powerpoint/2010/main" val="8497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sion Länsteknik">
  <a:themeElements>
    <a:clrScheme name="Kopia av 1Kopia av MALL_VIT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ocumentIDValue xmlns="http://schemas.microsoft.com/sharepoint/v3">PITMT9-5-195</NLLDocumentIDValue>
    <NLLPublishingstatus xmlns="http://schemas.microsoft.com/sharepoint/v3">Publicerad</NLLPublishingstatus>
    <NLLThinningTime xmlns="http://schemas.microsoft.com/sharepoint/v3" xsi:nil="true"/>
    <prdProcessTaxHTField0 xmlns="http://schemas.microsoft.com/sharepoint/v3">
      <Terms xmlns="http://schemas.microsoft.com/office/infopath/2007/PartnerControls"/>
    </prdProcessTaxHTField0>
    <AnsvarigQuickpart xmlns="http://schemas.microsoft.com/sharepoint/v3">Anne-Li Nilsson</AnsvarigQuickpart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>Norrbottens läns landsting</TermName>
          <TermId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>Presentation</TermName>
          <TermId>981e6eac-a633-4de2-91a2-d5e48e1c0d00</TermId>
        </TermInfo>
      </Terms>
    </NLLDocumentTypeTaxHTField0>
    <NLLVersion xmlns="http://schemas.microsoft.com/sharepoint/v3">4.0</NLLVersion>
    <NLLInformationclass xmlns="http://schemas.microsoft.com/sharepoint/v3">Publik</NLLInformationclass>
    <NLLModifiedBy xmlns="http://schemas.microsoft.com/sharepoint/v3">Anne-Li Nilsson</NLLModifiedBy>
    <NLLDiarienummer xmlns="http://schemas.microsoft.com/sharepoint/v3" xsi:nil="true"/>
    <NLLProjec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IT/MT</TermName>
          <TermId xmlns="http://schemas.microsoft.com/office/infopath/2007/PartnerControls">34ab9ae8-cd12-4c4d-a0cf-df0bea4b3ed7</TermId>
        </TermInfo>
      </Terms>
    </NLLProjectTypeTaxHTField0>
    <NLLProjectTypeText xmlns="http://schemas.microsoft.com/sharepoint/v3">IT/MT</NLLProjectTypeText>
    <NLLProjectNr xmlns="http://schemas.microsoft.com/sharepoint/v3">P_IT/MT_9</NLLProjectNr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VIS</TermName>
          <TermId xmlns="http://schemas.microsoft.com/office/infopath/2007/PartnerControls">fb1e98ce-7123-4692-94df-a22898c9aefc</TermId>
        </TermInfo>
        <TermInfo xmlns="http://schemas.microsoft.com/office/infopath/2007/PartnerControls">
          <TermName xmlns="http://schemas.microsoft.com/office/infopath/2007/PartnerControls">VIS Dokumenthantering</TermName>
          <TermId xmlns="http://schemas.microsoft.com/office/infopath/2007/PartnerControls">c3ea8343-8fea-48f7-ad8a-5dabf8b8bb71</TermId>
        </TermInfo>
      </Terms>
    </TaxKeywordTaxHTField>
    <_dlc_DocId xmlns="bfe5ee2f-6261-4ef7-9094-605fbf1c60c0">PITMT9-5-195</_dlc_DocId>
    <_dlc_DocIdUrl xmlns="bfe5ee2f-6261-4ef7-9094-605fbf1c60c0">
      <Url>http://spportal.extvis.local/process/projekt/_layouts/DocIdRedir.aspx?ID=PITMT9-5-195</Url>
      <Description>PITMT9-5-195</Description>
    </_dlc_DocIdUrl>
    <_dlc_DocIdPersistId xmlns="bfe5ee2f-6261-4ef7-9094-605fbf1c60c0">false</_dlc_DocIdPersistId>
    <VISResponsible xmlns="af834ee9-b00b-4978-96cf-ee7e39717281">
      <UserInfo>
        <DisplayName>Anne-Li Nilsson</DisplayName>
        <AccountId>14</AccountId>
        <AccountType/>
      </UserInfo>
    </VISResponsible>
    <VIS_DocumentId xmlns="af834ee9-b00b-4978-96cf-ee7e39717281">
      <Url>http://samarbeta.nll.se/projekt/visetapp3/_layouts/DocIdRedir.aspx?ID=PITMT9-5-195</Url>
      <Description>PITMT9-5-195</Description>
    </VIS_DocumentId>
    <DocumentStatus xmlns="af834ee9-b00b-4978-96cf-ee7e39717281">
      <Url>http://samarbeta.nll.se/projekt/visetapp3/_layouts/WrkStat.aspx?List=fd545b29%2D2074%2D4160%2Da4c0%2D0098233a28c9&amp;WorkflowInstanceID=07aa7821%2D7436%2D4608%2Dac0a%2D0e3af464436f</Url>
      <Description>Publicerad</Description>
    </DocumentStatus>
    <NLLPublishDate xmlns="http://schemas.microsoft.com/sharepoint/v3" xsi:nil="true"/>
    <NLLInformationCollectionTaxHTField0 xmlns="http://schemas.microsoft.com/sharepoint/v3">
      <Terms xmlns="http://schemas.microsoft.com/office/infopath/2007/PartnerControls"/>
    </NLLInformationCollectionTaxHTField0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VIS etapp3</TermName>
          <TermId xmlns="http://schemas.microsoft.com/office/infopath/2007/PartnerControls">f8cbbc41-fb95-4410-bc58-85d3bafb9a55</TermId>
        </TermInfo>
      </Terms>
    </NLLProducerPlaceTaxHTField0>
    <NLLPublishDateQuickpart xmlns="http://schemas.microsoft.com/sharepoint/v3" xsi:nil="true"/>
    <NLLEstablishedByQuickpart xmlns="http://schemas.microsoft.com/sharepoint/v3" xsi:nil="true"/>
    <NLLEstablishedBy xmlns="http://schemas.microsoft.com/sharepoint/v3">
      <UserInfo>
        <DisplayName/>
        <AccountId/>
        <AccountType/>
      </UserInfo>
    </NLLEstablishedBy>
    <VersionComment xmlns="http://schemas.microsoft.com/sharepoint/v3" xsi:nil="true"/>
    <NLLPublished xmlns="http://schemas.microsoft.com/sharepoint/v3" xsi:nil="true"/>
    <NLLLockWorkflows xmlns="http://schemas.microsoft.com/sharepoint/v3">false</NLLLockWorkflows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llmän projektpresentation" ma:contentTypeID="0x010100D7963E0E5B7A40E5AEA07389401D709F00961A53B456A74BF9B47A39F533F550AB030300E4CAB343DF128142835797F434077966" ma:contentTypeVersion="29" ma:contentTypeDescription="Allmän projektpresentation" ma:contentTypeScope="" ma:versionID="8fd00e25cc059d78ce57c1aa4b4daff3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627683cf1bec21ab5050c82ef26aed51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ProjectNr" minOccurs="0"/>
                <xsd:element ref="ns1:NLLProjectTypeTaxHTField0" minOccurs="0"/>
                <xsd:element ref="ns1:NLLProjectTypeText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jectNr" ma:index="24" nillable="true" ma:displayName="Projektnr" ma:hidden="true" ma:internalName="NLLProjectNr" ma:readOnly="true">
      <xsd:simpleType>
        <xsd:restriction base="dms:Text"/>
      </xsd:simpleType>
    </xsd:element>
    <xsd:element name="NLLProjectTypeTaxHTField0" ma:index="26" nillable="true" ma:taxonomy="true" ma:internalName="NLLProjectTypeTaxHTField0" ma:taxonomyFieldName="NLLProjectType" ma:displayName="Projekttyp" ma:readOnly="true" ma:fieldId="{da084c44-0780-45ee-93ed-f300840b1d3b}" ma:sspId="39d54842-4abd-4019-b0bf-19e71d696155" ma:termSetId="65777e8a-f289-40c0-a115-80cb857180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jectTypeText" ma:index="27" nillable="true" ma:displayName="Projekttyp" ma:hidden="true" ma:internalName="NLLProjectTypeText" ma:readOnly="true">
      <xsd:simpleType>
        <xsd:restriction base="dms:Text"/>
      </xsd:simpleType>
    </xsd:element>
    <xsd:element name="prdProcessTaxHTField0" ma:index="28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9" nillable="true" ma:displayName="Version" ma:internalName="NLLVersion" ma:readOnly="false">
      <xsd:simpleType>
        <xsd:restriction base="dms:Text"/>
      </xsd:simpleType>
    </xsd:element>
    <xsd:element name="NLLModifiedBy" ma:index="30" nillable="true" ma:displayName="Upprättad av" ma:hidden="true" ma:internalName="NLLModifiedBy">
      <xsd:simpleType>
        <xsd:restriction base="dms:Text"/>
      </xsd:simpleType>
    </xsd:element>
    <xsd:element name="NLLDocumentIDValue" ma:index="31" nillable="true" ma:displayName="Dokument-Id Värde" ma:hidden="true" ma:internalName="NLLDocumentIDValue">
      <xsd:simpleType>
        <xsd:restriction base="dms:Text"/>
      </xsd:simpleType>
    </xsd:element>
    <xsd:element name="NLLPublishingstatus" ma:index="32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3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5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6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8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9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0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1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2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3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4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13E0D9-4661-485A-92CA-EFAB3B0698A8}"/>
</file>

<file path=customXml/itemProps2.xml><?xml version="1.0" encoding="utf-8"?>
<ds:datastoreItem xmlns:ds="http://schemas.openxmlformats.org/officeDocument/2006/customXml" ds:itemID="{9C392B02-4323-45B3-9A45-8327725A36F1}"/>
</file>

<file path=customXml/itemProps3.xml><?xml version="1.0" encoding="utf-8"?>
<ds:datastoreItem xmlns:ds="http://schemas.openxmlformats.org/officeDocument/2006/customXml" ds:itemID="{B4CA5A21-05EF-4FA3-A8D4-EC1671B58BFF}"/>
</file>

<file path=customXml/itemProps4.xml><?xml version="1.0" encoding="utf-8"?>
<ds:datastoreItem xmlns:ds="http://schemas.openxmlformats.org/officeDocument/2006/customXml" ds:itemID="{28685597-76D6-46E8-9960-6665901D8C2D}"/>
</file>

<file path=docProps/app.xml><?xml version="1.0" encoding="utf-8"?>
<Properties xmlns="http://schemas.openxmlformats.org/officeDocument/2006/extended-properties" xmlns:vt="http://schemas.openxmlformats.org/officeDocument/2006/docPropsVTypes">
  <Template>Division Länsteknik</Template>
  <TotalTime>1423</TotalTime>
  <Words>667</Words>
  <Application>Microsoft Office PowerPoint</Application>
  <PresentationFormat>Bildspel på skärmen (4:3)</PresentationFormat>
  <Paragraphs>177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Division Länsteknik</vt:lpstr>
      <vt:lpstr> VIS Verksamhetens Informationssystem </vt:lpstr>
      <vt:lpstr>VISion</vt:lpstr>
      <vt:lpstr>  Bakgrund  </vt:lpstr>
      <vt:lpstr>Vad har hänt på vägen?</vt:lpstr>
      <vt:lpstr>Varför VIS etapp3?</vt:lpstr>
      <vt:lpstr>  Vilka har varit med i etapp3?  </vt:lpstr>
      <vt:lpstr>PowerPoint-presentation</vt:lpstr>
      <vt:lpstr>PowerPoint-presentation</vt:lpstr>
      <vt:lpstr>PowerPoint-presentation</vt:lpstr>
      <vt:lpstr>Budget VIS</vt:lpstr>
      <vt:lpstr>Nyttovärdering</vt:lpstr>
      <vt:lpstr> Erfarenheter och observationer  </vt:lpstr>
      <vt:lpstr> Erfarenheter och observationer  </vt:lpstr>
      <vt:lpstr> Erfarenheter och observationer </vt:lpstr>
      <vt:lpstr>Slutord VIS innebär ett nytt arbetssätt och handlar inte bara om ett nytt IT-system </vt:lpstr>
      <vt:lpstr>PowerPoint-presentation</vt:lpstr>
    </vt:vector>
  </TitlesOfParts>
  <Company>Norrbottens läns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 Verksamhetens Informationssystem</dc:title>
  <dc:creator>Charlotte Högnelid</dc:creator>
  <cp:keywords>VIS; VIS Dokumenthantering</cp:keywords>
  <cp:lastModifiedBy>Anne-Li Nilsson</cp:lastModifiedBy>
  <cp:revision>114</cp:revision>
  <cp:lastPrinted>1999-02-05T08:00:34Z</cp:lastPrinted>
  <dcterms:created xsi:type="dcterms:W3CDTF">2014-02-12T10:22:53Z</dcterms:created>
  <dcterms:modified xsi:type="dcterms:W3CDTF">2014-05-13T09:42:38Z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0x010100D7963E0E5B7A40E5AEA07389401D709F00961A53B456A74BF9B47A39F533F550AB030300E4CAB343DF128142835797F434077966</vt:lpwstr>
  </property>
  <property fmtid="{D5CDD505-2E9C-101B-9397-08002B2CF9AE}" pid="3" name="TaxKeyword">
    <vt:lpwstr>2;#VIS|fb1e98ce-7123-4692-94df-a22898c9aefc;#31;#VIS Dokumenthantering|c3ea8343-8fea-48f7-ad8a-5dabf8b8bb71</vt:lpwstr>
  </property>
  <property fmtid="{D5CDD505-2E9C-101B-9397-08002B2CF9AE}" pid="4" name="NLLTargetGroup">
    <vt:lpwstr/>
  </property>
  <property fmtid="{D5CDD505-2E9C-101B-9397-08002B2CF9AE}" pid="5" name="NLLStakeholder">
    <vt:lpwstr>1;#Norrbottens läns landsting|2ac66d7d-7456-4491-b0c4-3e1d538f92db</vt:lpwstr>
  </property>
  <property fmtid="{D5CDD505-2E9C-101B-9397-08002B2CF9AE}" pid="6" name="NLLDocumentType">
    <vt:lpwstr>32;#Presentation|981e6eac-a633-4de2-91a2-d5e48e1c0d00</vt:lpwstr>
  </property>
  <property fmtid="{D5CDD505-2E9C-101B-9397-08002B2CF9AE}" pid="7" name="prdProcess">
    <vt:lpwstr/>
  </property>
  <property fmtid="{D5CDD505-2E9C-101B-9397-08002B2CF9AE}" pid="8" name="TaxCatchAll">
    <vt:lpwstr>32;#Presentation|981e6eac-a633-4de2-91a2-d5e48e1c0d00;#31;#VIS Dokumenthantering;#39;#VIS etapp3|f8cbbc41-fb95-4410-bc58-85d3bafb9a55;#4;#IT/MT|34ab9ae8-cd12-4c4d-a0cf-df0bea4b3ed7;#2;#VIS;#1;#Norrbottens läns landsting|2ac66d7d-7456-4491-b0c4-3e1d538f92db</vt:lpwstr>
  </property>
  <property fmtid="{D5CDD505-2E9C-101B-9397-08002B2CF9AE}" pid="9" name="_dlc_DocIdItemGuid">
    <vt:lpwstr>4f1e8323-ff51-49ff-8b66-8d6a1d1aeb48</vt:lpwstr>
  </property>
  <property fmtid="{D5CDD505-2E9C-101B-9397-08002B2CF9AE}" pid="10" name="NLLProjectType">
    <vt:lpwstr>4;#IT/MT|34ab9ae8-cd12-4c4d-a0cf-df0bea4b3ed7</vt:lpwstr>
  </property>
  <property fmtid="{D5CDD505-2E9C-101B-9397-08002B2CF9AE}" pid="12" name="Order">
    <vt:r8>19500</vt:r8>
  </property>
  <property fmtid="{D5CDD505-2E9C-101B-9397-08002B2CF9AE}" pid="13" name="NLLApprovedBy">
    <vt:lpwstr/>
  </property>
  <property fmtid="{D5CDD505-2E9C-101B-9397-08002B2CF9AE}" pid="15" name="NLLPTCProcessTeam">
    <vt:lpwstr/>
  </property>
  <property fmtid="{D5CDD505-2E9C-101B-9397-08002B2CF9AE}" pid="16" name="NLLFactOwner">
    <vt:lpwstr>http://samarbeta.nll.se/projekt/visetapp3, VIS etapp3</vt:lpwstr>
  </property>
  <property fmtid="{D5CDD505-2E9C-101B-9397-08002B2CF9AE}" pid="17" name="NLLFactOwnerText">
    <vt:lpwstr>VIS etapp3</vt:lpwstr>
  </property>
  <property fmtid="{D5CDD505-2E9C-101B-9397-08002B2CF9AE}" pid="18" name="CareActionCodeSurgical">
    <vt:lpwstr/>
  </property>
  <property fmtid="{D5CDD505-2E9C-101B-9397-08002B2CF9AE}" pid="19" name="NLLProducerPlace">
    <vt:lpwstr>39;#VIS etapp3|f8cbbc41-fb95-4410-bc58-85d3bafb9a55</vt:lpwstr>
  </property>
  <property fmtid="{D5CDD505-2E9C-101B-9397-08002B2CF9AE}" pid="20" name="NLLInformationCollection">
    <vt:lpwstr/>
  </property>
  <property fmtid="{D5CDD505-2E9C-101B-9397-08002B2CF9AE}" pid="21" name="PsychiatricCodeTaxHTField0">
    <vt:lpwstr/>
  </property>
  <property fmtid="{D5CDD505-2E9C-101B-9397-08002B2CF9AE}" pid="22" name="TLVCodeDiagnosisTaxHTField0">
    <vt:lpwstr/>
  </property>
  <property fmtid="{D5CDD505-2E9C-101B-9397-08002B2CF9AE}" pid="23" name="SpecialtyTaxHTField0">
    <vt:lpwstr/>
  </property>
  <property fmtid="{D5CDD505-2E9C-101B-9397-08002B2CF9AE}" pid="24" name="NLLMeetingType">
    <vt:lpwstr/>
  </property>
  <property fmtid="{D5CDD505-2E9C-101B-9397-08002B2CF9AE}" pid="25" name="CareActionCodeNonSurgical">
    <vt:lpwstr/>
  </property>
  <property fmtid="{D5CDD505-2E9C-101B-9397-08002B2CF9AE}" pid="26" name="CompulsoryActionTaxHTField0">
    <vt:lpwstr/>
  </property>
  <property fmtid="{D5CDD505-2E9C-101B-9397-08002B2CF9AE}" pid="27" name="Specialty">
    <vt:lpwstr/>
  </property>
  <property fmtid="{D5CDD505-2E9C-101B-9397-08002B2CF9AE}" pid="28" name="ICD10Code">
    <vt:lpwstr/>
  </property>
  <property fmtid="{D5CDD505-2E9C-101B-9397-08002B2CF9AE}" pid="29" name="AnalysisNameTaxHTField0">
    <vt:lpwstr/>
  </property>
  <property fmtid="{D5CDD505-2E9C-101B-9397-08002B2CF9AE}" pid="30" name="NLLMtptCode">
    <vt:lpwstr/>
  </property>
  <property fmtid="{D5CDD505-2E9C-101B-9397-08002B2CF9AE}" pid="31" name="NLLMeetingTypeTaxHTField0">
    <vt:lpwstr/>
  </property>
  <property fmtid="{D5CDD505-2E9C-101B-9397-08002B2CF9AE}" pid="32" name="CareActionCodeSurgicalTaxHTField0">
    <vt:lpwstr/>
  </property>
  <property fmtid="{D5CDD505-2E9C-101B-9397-08002B2CF9AE}" pid="33" name="PharmaceuticalCodeTaxHTField0">
    <vt:lpwstr/>
  </property>
  <property fmtid="{D5CDD505-2E9C-101B-9397-08002B2CF9AE}" pid="34" name="ICD10CodeTaxHTField0">
    <vt:lpwstr/>
  </property>
  <property fmtid="{D5CDD505-2E9C-101B-9397-08002B2CF9AE}" pid="35" name="CompulsoryAction">
    <vt:lpwstr/>
  </property>
  <property fmtid="{D5CDD505-2E9C-101B-9397-08002B2CF9AE}" pid="36" name="References">
    <vt:lpwstr/>
  </property>
  <property fmtid="{D5CDD505-2E9C-101B-9397-08002B2CF9AE}" pid="37" name="TLVCodeAction">
    <vt:lpwstr/>
  </property>
  <property fmtid="{D5CDD505-2E9C-101B-9397-08002B2CF9AE}" pid="38" name="RadiologicalCode">
    <vt:lpwstr/>
  </property>
  <property fmtid="{D5CDD505-2E9C-101B-9397-08002B2CF9AE}" pid="39" name="TLVCodeDiagnosis">
    <vt:lpwstr/>
  </property>
  <property fmtid="{D5CDD505-2E9C-101B-9397-08002B2CF9AE}" pid="40" name="PharmaceuticalCode">
    <vt:lpwstr/>
  </property>
  <property fmtid="{D5CDD505-2E9C-101B-9397-08002B2CF9AE}" pid="41" name="ReferencesTaxHTField0">
    <vt:lpwstr/>
  </property>
  <property fmtid="{D5CDD505-2E9C-101B-9397-08002B2CF9AE}" pid="42" name="TLVCodeActionTaxHTField0">
    <vt:lpwstr/>
  </property>
  <property fmtid="{D5CDD505-2E9C-101B-9397-08002B2CF9AE}" pid="43" name="PsychiatricCode">
    <vt:lpwstr/>
  </property>
  <property fmtid="{D5CDD505-2E9C-101B-9397-08002B2CF9AE}" pid="44" name="RadiologicalCodeTaxHTField0">
    <vt:lpwstr/>
  </property>
  <property fmtid="{D5CDD505-2E9C-101B-9397-08002B2CF9AE}" pid="45" name="AnalysisName">
    <vt:lpwstr/>
  </property>
  <property fmtid="{D5CDD505-2E9C-101B-9397-08002B2CF9AE}" pid="46" name="NLLMtptCodeTaxHTField0">
    <vt:lpwstr/>
  </property>
  <property fmtid="{D5CDD505-2E9C-101B-9397-08002B2CF9AE}" pid="47" name="CareActionCodeNonSurgicalTaxHTField0">
    <vt:lpwstr/>
  </property>
  <property fmtid="{D5CDD505-2E9C-101B-9397-08002B2CF9AE}" pid="48" name="NLLApprovedByQuickPart">
    <vt:lpwstr/>
  </property>
  <property fmtid="{D5CDD505-2E9C-101B-9397-08002B2CF9AE}" pid="49" name="xd_ProgID">
    <vt:lpwstr/>
  </property>
  <property fmtid="{D5CDD505-2E9C-101B-9397-08002B2CF9AE}" pid="50" name="_dlc_Exempt">
    <vt:bool>false</vt:bool>
  </property>
  <property fmtid="{D5CDD505-2E9C-101B-9397-08002B2CF9AE}" pid="51" name="_SourceUrl">
    <vt:lpwstr/>
  </property>
  <property fmtid="{D5CDD505-2E9C-101B-9397-08002B2CF9AE}" pid="52" name="_SharedFileIndex">
    <vt:lpwstr/>
  </property>
  <property fmtid="{D5CDD505-2E9C-101B-9397-08002B2CF9AE}" pid="54" name="TemplateUrl">
    <vt:lpwstr/>
  </property>
  <property fmtid="{D5CDD505-2E9C-101B-9397-08002B2CF9AE}" pid="56" name="NLLDecisionLevelManagedTaxHTField0">
    <vt:lpwstr/>
  </property>
  <property fmtid="{D5CDD505-2E9C-101B-9397-08002B2CF9AE}" pid="57" name="NLLDecisionLevelGoverning">
    <vt:lpwstr/>
  </property>
  <property fmtid="{D5CDD505-2E9C-101B-9397-08002B2CF9AE}" pid="59" name="NLLPTCVISEditor">
    <vt:lpwstr/>
  </property>
  <property fmtid="{D5CDD505-2E9C-101B-9397-08002B2CF9AE}" pid="60" name="xd_Signature">
    <vt:bool>false</vt:bool>
  </property>
  <property fmtid="{D5CDD505-2E9C-101B-9397-08002B2CF9AE}" pid="61" name="NLLDecisionLevel">
    <vt:lpwstr/>
  </property>
  <property fmtid="{D5CDD505-2E9C-101B-9397-08002B2CF9AE}" pid="63" name="NLLPTCProcessLeader">
    <vt:lpwstr/>
  </property>
  <property fmtid="{D5CDD505-2E9C-101B-9397-08002B2CF9AE}" pid="64" name="NLLDecisionLevelManaged">
    <vt:lpwstr/>
  </property>
</Properties>
</file>